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37"/>
  </p:notesMasterIdLst>
  <p:sldIdLst>
    <p:sldId id="256" r:id="rId2"/>
    <p:sldId id="357" r:id="rId3"/>
    <p:sldId id="259" r:id="rId4"/>
    <p:sldId id="387" r:id="rId5"/>
    <p:sldId id="366" r:id="rId6"/>
    <p:sldId id="389" r:id="rId7"/>
    <p:sldId id="391" r:id="rId8"/>
    <p:sldId id="392" r:id="rId9"/>
    <p:sldId id="393" r:id="rId10"/>
    <p:sldId id="394" r:id="rId11"/>
    <p:sldId id="395" r:id="rId12"/>
    <p:sldId id="396" r:id="rId13"/>
    <p:sldId id="397" r:id="rId14"/>
    <p:sldId id="398" r:id="rId15"/>
    <p:sldId id="399" r:id="rId16"/>
    <p:sldId id="400" r:id="rId17"/>
    <p:sldId id="401" r:id="rId18"/>
    <p:sldId id="402" r:id="rId19"/>
    <p:sldId id="404" r:id="rId20"/>
    <p:sldId id="405" r:id="rId21"/>
    <p:sldId id="406" r:id="rId22"/>
    <p:sldId id="407" r:id="rId23"/>
    <p:sldId id="408" r:id="rId24"/>
    <p:sldId id="409" r:id="rId25"/>
    <p:sldId id="410" r:id="rId26"/>
    <p:sldId id="411" r:id="rId27"/>
    <p:sldId id="412" r:id="rId28"/>
    <p:sldId id="413" r:id="rId29"/>
    <p:sldId id="414" r:id="rId30"/>
    <p:sldId id="415" r:id="rId31"/>
    <p:sldId id="417" r:id="rId32"/>
    <p:sldId id="419" r:id="rId33"/>
    <p:sldId id="420" r:id="rId34"/>
    <p:sldId id="421" r:id="rId35"/>
    <p:sldId id="422" r:id="rId3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72589"/>
    <a:srgbClr val="FFD1D1"/>
    <a:srgbClr val="E16565"/>
    <a:srgbClr val="037FD3"/>
    <a:srgbClr val="1284EC"/>
    <a:srgbClr val="8AA436"/>
    <a:srgbClr val="8AC3F6"/>
    <a:srgbClr val="5FADF3"/>
    <a:srgbClr val="3596EF"/>
    <a:srgbClr val="0A60A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400" autoAdjust="0"/>
  </p:normalViewPr>
  <p:slideViewPr>
    <p:cSldViewPr>
      <p:cViewPr>
        <p:scale>
          <a:sx n="77" d="100"/>
          <a:sy n="77" d="100"/>
        </p:scale>
        <p:origin x="-870" y="-570"/>
      </p:cViewPr>
      <p:guideLst>
        <p:guide orient="horz" pos="2160"/>
        <p:guide pos="2880"/>
      </p:guideLst>
    </p:cSldViewPr>
  </p:slideViewPr>
  <p:notesTextViewPr>
    <p:cViewPr>
      <p:scale>
        <a:sx n="1" d="1"/>
        <a:sy n="1" d="1"/>
      </p:scale>
      <p:origin x="0" y="0"/>
    </p:cViewPr>
  </p:notesTextViewPr>
  <p:sorterViewPr>
    <p:cViewPr>
      <p:scale>
        <a:sx n="100" d="100"/>
        <a:sy n="100" d="100"/>
      </p:scale>
      <p:origin x="0" y="126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1534C77-FD8F-4606-824F-7AE684BF7FFC}" type="datetimeFigureOut">
              <a:rPr lang="ru-RU" smtClean="0"/>
              <a:t>06.11.2014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284CFE0-19E4-468C-9E8F-C0BF6BB98AC6}" type="slidenum">
              <a:rPr lang="ru-RU" smtClean="0"/>
              <a:t>‹#›</a:t>
            </a:fld>
            <a:endParaRPr lang="ru-RU"/>
          </a:p>
        </p:txBody>
      </p:sp>
    </p:spTree>
    <p:extLst>
      <p:ext uri="{BB962C8B-B14F-4D97-AF65-F5344CB8AC3E}">
        <p14:creationId xmlns:p14="http://schemas.microsoft.com/office/powerpoint/2010/main" val="33251199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284CFE0-19E4-468C-9E8F-C0BF6BB98AC6}" type="slidenum">
              <a:rPr lang="ru-RU" smtClean="0"/>
              <a:t>6</a:t>
            </a:fld>
            <a:endParaRPr lang="ru-RU"/>
          </a:p>
        </p:txBody>
      </p:sp>
    </p:spTree>
    <p:extLst>
      <p:ext uri="{BB962C8B-B14F-4D97-AF65-F5344CB8AC3E}">
        <p14:creationId xmlns:p14="http://schemas.microsoft.com/office/powerpoint/2010/main" val="14251680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284CFE0-19E4-468C-9E8F-C0BF6BB98AC6}" type="slidenum">
              <a:rPr lang="ru-RU" smtClean="0"/>
              <a:t>15</a:t>
            </a:fld>
            <a:endParaRPr lang="ru-RU"/>
          </a:p>
        </p:txBody>
      </p:sp>
    </p:spTree>
    <p:extLst>
      <p:ext uri="{BB962C8B-B14F-4D97-AF65-F5344CB8AC3E}">
        <p14:creationId xmlns:p14="http://schemas.microsoft.com/office/powerpoint/2010/main" val="14251680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284CFE0-19E4-468C-9E8F-C0BF6BB98AC6}" type="slidenum">
              <a:rPr lang="ru-RU" smtClean="0"/>
              <a:t>16</a:t>
            </a:fld>
            <a:endParaRPr lang="ru-RU"/>
          </a:p>
        </p:txBody>
      </p:sp>
    </p:spTree>
    <p:extLst>
      <p:ext uri="{BB962C8B-B14F-4D97-AF65-F5344CB8AC3E}">
        <p14:creationId xmlns:p14="http://schemas.microsoft.com/office/powerpoint/2010/main" val="14251680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284CFE0-19E4-468C-9E8F-C0BF6BB98AC6}" type="slidenum">
              <a:rPr lang="ru-RU" smtClean="0"/>
              <a:t>17</a:t>
            </a:fld>
            <a:endParaRPr lang="ru-RU"/>
          </a:p>
        </p:txBody>
      </p:sp>
    </p:spTree>
    <p:extLst>
      <p:ext uri="{BB962C8B-B14F-4D97-AF65-F5344CB8AC3E}">
        <p14:creationId xmlns:p14="http://schemas.microsoft.com/office/powerpoint/2010/main" val="14251680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284CFE0-19E4-468C-9E8F-C0BF6BB98AC6}" type="slidenum">
              <a:rPr lang="ru-RU" smtClean="0"/>
              <a:t>18</a:t>
            </a:fld>
            <a:endParaRPr lang="ru-RU"/>
          </a:p>
        </p:txBody>
      </p:sp>
    </p:spTree>
    <p:extLst>
      <p:ext uri="{BB962C8B-B14F-4D97-AF65-F5344CB8AC3E}">
        <p14:creationId xmlns:p14="http://schemas.microsoft.com/office/powerpoint/2010/main" val="14251680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284CFE0-19E4-468C-9E8F-C0BF6BB98AC6}" type="slidenum">
              <a:rPr lang="ru-RU" smtClean="0"/>
              <a:t>19</a:t>
            </a:fld>
            <a:endParaRPr lang="ru-RU"/>
          </a:p>
        </p:txBody>
      </p:sp>
    </p:spTree>
    <p:extLst>
      <p:ext uri="{BB962C8B-B14F-4D97-AF65-F5344CB8AC3E}">
        <p14:creationId xmlns:p14="http://schemas.microsoft.com/office/powerpoint/2010/main" val="14251680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284CFE0-19E4-468C-9E8F-C0BF6BB98AC6}" type="slidenum">
              <a:rPr lang="ru-RU" smtClean="0"/>
              <a:t>7</a:t>
            </a:fld>
            <a:endParaRPr lang="ru-RU"/>
          </a:p>
        </p:txBody>
      </p:sp>
    </p:spTree>
    <p:extLst>
      <p:ext uri="{BB962C8B-B14F-4D97-AF65-F5344CB8AC3E}">
        <p14:creationId xmlns:p14="http://schemas.microsoft.com/office/powerpoint/2010/main" val="14251680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284CFE0-19E4-468C-9E8F-C0BF6BB98AC6}" type="slidenum">
              <a:rPr lang="ru-RU" smtClean="0"/>
              <a:t>8</a:t>
            </a:fld>
            <a:endParaRPr lang="ru-RU"/>
          </a:p>
        </p:txBody>
      </p:sp>
    </p:spTree>
    <p:extLst>
      <p:ext uri="{BB962C8B-B14F-4D97-AF65-F5344CB8AC3E}">
        <p14:creationId xmlns:p14="http://schemas.microsoft.com/office/powerpoint/2010/main" val="14251680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284CFE0-19E4-468C-9E8F-C0BF6BB98AC6}" type="slidenum">
              <a:rPr lang="ru-RU" smtClean="0"/>
              <a:t>9</a:t>
            </a:fld>
            <a:endParaRPr lang="ru-RU"/>
          </a:p>
        </p:txBody>
      </p:sp>
    </p:spTree>
    <p:extLst>
      <p:ext uri="{BB962C8B-B14F-4D97-AF65-F5344CB8AC3E}">
        <p14:creationId xmlns:p14="http://schemas.microsoft.com/office/powerpoint/2010/main" val="14251680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284CFE0-19E4-468C-9E8F-C0BF6BB98AC6}" type="slidenum">
              <a:rPr lang="ru-RU" smtClean="0"/>
              <a:t>10</a:t>
            </a:fld>
            <a:endParaRPr lang="ru-RU"/>
          </a:p>
        </p:txBody>
      </p:sp>
    </p:spTree>
    <p:extLst>
      <p:ext uri="{BB962C8B-B14F-4D97-AF65-F5344CB8AC3E}">
        <p14:creationId xmlns:p14="http://schemas.microsoft.com/office/powerpoint/2010/main" val="14251680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284CFE0-19E4-468C-9E8F-C0BF6BB98AC6}" type="slidenum">
              <a:rPr lang="ru-RU" smtClean="0"/>
              <a:t>11</a:t>
            </a:fld>
            <a:endParaRPr lang="ru-RU"/>
          </a:p>
        </p:txBody>
      </p:sp>
    </p:spTree>
    <p:extLst>
      <p:ext uri="{BB962C8B-B14F-4D97-AF65-F5344CB8AC3E}">
        <p14:creationId xmlns:p14="http://schemas.microsoft.com/office/powerpoint/2010/main" val="14251680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284CFE0-19E4-468C-9E8F-C0BF6BB98AC6}" type="slidenum">
              <a:rPr lang="ru-RU" smtClean="0"/>
              <a:t>12</a:t>
            </a:fld>
            <a:endParaRPr lang="ru-RU"/>
          </a:p>
        </p:txBody>
      </p:sp>
    </p:spTree>
    <p:extLst>
      <p:ext uri="{BB962C8B-B14F-4D97-AF65-F5344CB8AC3E}">
        <p14:creationId xmlns:p14="http://schemas.microsoft.com/office/powerpoint/2010/main" val="14251680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284CFE0-19E4-468C-9E8F-C0BF6BB98AC6}" type="slidenum">
              <a:rPr lang="ru-RU" smtClean="0"/>
              <a:t>13</a:t>
            </a:fld>
            <a:endParaRPr lang="ru-RU"/>
          </a:p>
        </p:txBody>
      </p:sp>
    </p:spTree>
    <p:extLst>
      <p:ext uri="{BB962C8B-B14F-4D97-AF65-F5344CB8AC3E}">
        <p14:creationId xmlns:p14="http://schemas.microsoft.com/office/powerpoint/2010/main" val="14251680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284CFE0-19E4-468C-9E8F-C0BF6BB98AC6}" type="slidenum">
              <a:rPr lang="ru-RU" smtClean="0"/>
              <a:t>14</a:t>
            </a:fld>
            <a:endParaRPr lang="ru-RU"/>
          </a:p>
        </p:txBody>
      </p:sp>
    </p:spTree>
    <p:extLst>
      <p:ext uri="{BB962C8B-B14F-4D97-AF65-F5344CB8AC3E}">
        <p14:creationId xmlns:p14="http://schemas.microsoft.com/office/powerpoint/2010/main" val="14251680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Date Placeholder 29"/>
          <p:cNvSpPr>
            <a:spLocks noGrp="1"/>
          </p:cNvSpPr>
          <p:nvPr>
            <p:ph type="dt" sz="half" idx="10"/>
          </p:nvPr>
        </p:nvSpPr>
        <p:spPr/>
        <p:txBody>
          <a:bodyPr/>
          <a:lstStyle/>
          <a:p>
            <a:fld id="{0DF3F165-B479-4761-9616-AB7BF803FC2E}" type="datetimeFigureOut">
              <a:rPr lang="ru-RU" smtClean="0"/>
              <a:pPr/>
              <a:t>06.11.2014</a:t>
            </a:fld>
            <a:endParaRPr lang="ru-RU"/>
          </a:p>
        </p:txBody>
      </p:sp>
      <p:sp>
        <p:nvSpPr>
          <p:cNvPr id="19" name="Footer Placeholder 18"/>
          <p:cNvSpPr>
            <a:spLocks noGrp="1"/>
          </p:cNvSpPr>
          <p:nvPr>
            <p:ph type="ftr" sz="quarter" idx="11"/>
          </p:nvPr>
        </p:nvSpPr>
        <p:spPr/>
        <p:txBody>
          <a:bodyPr/>
          <a:lstStyle/>
          <a:p>
            <a:endParaRPr lang="ru-RU"/>
          </a:p>
        </p:txBody>
      </p:sp>
      <p:sp>
        <p:nvSpPr>
          <p:cNvPr id="27" name="Slide Number Placeholder 26"/>
          <p:cNvSpPr>
            <a:spLocks noGrp="1"/>
          </p:cNvSpPr>
          <p:nvPr>
            <p:ph type="sldNum" sz="quarter" idx="12"/>
          </p:nvPr>
        </p:nvSpPr>
        <p:spPr/>
        <p:txBody>
          <a:bodyPr/>
          <a:lstStyle/>
          <a:p>
            <a:fld id="{53574E4D-155B-4EBD-B88E-684EFB3EFE55}"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ru-RU" smtClean="0"/>
              <a:t>Образец заголовка</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0DF3F165-B479-4761-9616-AB7BF803FC2E}" type="datetimeFigureOut">
              <a:rPr lang="ru-RU" smtClean="0"/>
              <a:pPr/>
              <a:t>06.11.2014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3574E4D-155B-4EBD-B88E-684EFB3EFE55}"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0DF3F165-B479-4761-9616-AB7BF803FC2E}" type="datetimeFigureOut">
              <a:rPr lang="ru-RU" smtClean="0"/>
              <a:pPr/>
              <a:t>06.11.2014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3574E4D-155B-4EBD-B88E-684EFB3EFE55}"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ru-RU" smtClean="0"/>
              <a:t>Образец заголовка</a:t>
            </a:r>
            <a:endParaRPr kumimoji="0" lang="en-US"/>
          </a:p>
        </p:txBody>
      </p:sp>
      <p:sp>
        <p:nvSpPr>
          <p:cNvPr id="3" name="Content Placeholder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0DF3F165-B479-4761-9616-AB7BF803FC2E}" type="datetimeFigureOut">
              <a:rPr lang="ru-RU" smtClean="0"/>
              <a:pPr/>
              <a:t>06.11.2014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3574E4D-155B-4EBD-B88E-684EFB3EFE55}"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Date Placeholder 3"/>
          <p:cNvSpPr>
            <a:spLocks noGrp="1"/>
          </p:cNvSpPr>
          <p:nvPr>
            <p:ph type="dt" sz="half" idx="10"/>
          </p:nvPr>
        </p:nvSpPr>
        <p:spPr/>
        <p:txBody>
          <a:bodyPr/>
          <a:lstStyle/>
          <a:p>
            <a:fld id="{0DF3F165-B479-4761-9616-AB7BF803FC2E}" type="datetimeFigureOut">
              <a:rPr lang="ru-RU" smtClean="0"/>
              <a:pPr/>
              <a:t>06.11.2014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3574E4D-155B-4EBD-B88E-684EFB3EFE55}"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Date Placeholder 4"/>
          <p:cNvSpPr>
            <a:spLocks noGrp="1"/>
          </p:cNvSpPr>
          <p:nvPr>
            <p:ph type="dt" sz="half" idx="10"/>
          </p:nvPr>
        </p:nvSpPr>
        <p:spPr/>
        <p:txBody>
          <a:bodyPr/>
          <a:lstStyle/>
          <a:p>
            <a:fld id="{0DF3F165-B479-4761-9616-AB7BF803FC2E}" type="datetimeFigureOut">
              <a:rPr lang="ru-RU" smtClean="0"/>
              <a:pPr/>
              <a:t>06.11.2014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3574E4D-155B-4EBD-B88E-684EFB3EFE55}"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Date Placeholder 6"/>
          <p:cNvSpPr>
            <a:spLocks noGrp="1"/>
          </p:cNvSpPr>
          <p:nvPr>
            <p:ph type="dt" sz="half" idx="10"/>
          </p:nvPr>
        </p:nvSpPr>
        <p:spPr/>
        <p:txBody>
          <a:bodyPr/>
          <a:lstStyle/>
          <a:p>
            <a:fld id="{0DF3F165-B479-4761-9616-AB7BF803FC2E}" type="datetimeFigureOut">
              <a:rPr lang="ru-RU" smtClean="0"/>
              <a:pPr/>
              <a:t>06.11.2014</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53574E4D-155B-4EBD-B88E-684EFB3EFE55}"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Date Placeholder 2"/>
          <p:cNvSpPr>
            <a:spLocks noGrp="1"/>
          </p:cNvSpPr>
          <p:nvPr>
            <p:ph type="dt" sz="half" idx="10"/>
          </p:nvPr>
        </p:nvSpPr>
        <p:spPr/>
        <p:txBody>
          <a:bodyPr/>
          <a:lstStyle/>
          <a:p>
            <a:fld id="{0DF3F165-B479-4761-9616-AB7BF803FC2E}" type="datetimeFigureOut">
              <a:rPr lang="ru-RU" smtClean="0"/>
              <a:pPr/>
              <a:t>06.11.2014</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53574E4D-155B-4EBD-B88E-684EFB3EFE55}"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DF3F165-B479-4761-9616-AB7BF803FC2E}" type="datetimeFigureOut">
              <a:rPr lang="ru-RU" smtClean="0"/>
              <a:pPr/>
              <a:t>06.11.2014</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53574E4D-155B-4EBD-B88E-684EFB3EFE55}"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Date Placeholder 4"/>
          <p:cNvSpPr>
            <a:spLocks noGrp="1"/>
          </p:cNvSpPr>
          <p:nvPr>
            <p:ph type="dt" sz="half" idx="10"/>
          </p:nvPr>
        </p:nvSpPr>
        <p:spPr/>
        <p:txBody>
          <a:bodyPr/>
          <a:lstStyle/>
          <a:p>
            <a:fld id="{0DF3F165-B479-4761-9616-AB7BF803FC2E}" type="datetimeFigureOut">
              <a:rPr lang="ru-RU" smtClean="0"/>
              <a:pPr/>
              <a:t>06.11.2014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3574E4D-155B-4EBD-B88E-684EFB3EFE55}"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Date Placeholder 4"/>
          <p:cNvSpPr>
            <a:spLocks noGrp="1"/>
          </p:cNvSpPr>
          <p:nvPr>
            <p:ph type="dt" sz="half" idx="10"/>
          </p:nvPr>
        </p:nvSpPr>
        <p:spPr/>
        <p:txBody>
          <a:bodyPr/>
          <a:lstStyle/>
          <a:p>
            <a:fld id="{0DF3F165-B479-4761-9616-AB7BF803FC2E}" type="datetimeFigureOut">
              <a:rPr lang="ru-RU" smtClean="0"/>
              <a:pPr/>
              <a:t>06.11.2014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a:xfrm>
            <a:off x="8077200" y="6356350"/>
            <a:ext cx="609600" cy="365125"/>
          </a:xfrm>
        </p:spPr>
        <p:txBody>
          <a:bodyPr/>
          <a:lstStyle/>
          <a:p>
            <a:fld id="{53574E4D-155B-4EBD-B88E-684EFB3EFE55}" type="slidenum">
              <a:rPr lang="ru-RU" smtClean="0"/>
              <a:pPr/>
              <a:t>‹#›</a:t>
            </a:fld>
            <a:endParaRPr lang="ru-RU"/>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0DF3F165-B479-4761-9616-AB7BF803FC2E}" type="datetimeFigureOut">
              <a:rPr lang="ru-RU" smtClean="0"/>
              <a:pPr/>
              <a:t>06.11.2014</a:t>
            </a:fld>
            <a:endParaRPr lang="ru-RU"/>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53574E4D-155B-4EBD-B88E-684EFB3EFE55}" type="slidenum">
              <a:rPr lang="ru-RU" smtClean="0"/>
              <a:pPr/>
              <a:t>‹#›</a:t>
            </a:fld>
            <a:endParaRPr lang="ru-RU"/>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hyperlink" Target="http://273-&#1092;&#1079;.&#1088;&#1092;/akty_minobrnauki_rossii/prikaz-minobrnauki-rf-ot-15032013-no-185"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67544" y="620688"/>
            <a:ext cx="8208912" cy="4680520"/>
          </a:xfrm>
        </p:spPr>
        <p:txBody>
          <a:bodyPr>
            <a:normAutofit/>
          </a:bodyPr>
          <a:lstStyle/>
          <a:p>
            <a:pPr algn="ctr"/>
            <a:r>
              <a:rPr lang="ru-RU" dirty="0" smtClean="0">
                <a:solidFill>
                  <a:schemeClr val="accent1">
                    <a:lumMod val="60000"/>
                    <a:lumOff val="40000"/>
                  </a:schemeClr>
                </a:solidFill>
                <a:effectLst/>
              </a:rPr>
              <a:t>Правовой статус</a:t>
            </a:r>
            <a:br>
              <a:rPr lang="ru-RU" dirty="0" smtClean="0">
                <a:solidFill>
                  <a:schemeClr val="accent1">
                    <a:lumMod val="60000"/>
                    <a:lumOff val="40000"/>
                  </a:schemeClr>
                </a:solidFill>
                <a:effectLst/>
              </a:rPr>
            </a:br>
            <a:r>
              <a:rPr lang="ru-RU" dirty="0" smtClean="0">
                <a:solidFill>
                  <a:schemeClr val="accent1">
                    <a:lumMod val="60000"/>
                    <a:lumOff val="40000"/>
                  </a:schemeClr>
                </a:solidFill>
                <a:effectLst/>
              </a:rPr>
              <a:t>учащихся</a:t>
            </a:r>
            <a:br>
              <a:rPr lang="ru-RU" dirty="0" smtClean="0">
                <a:solidFill>
                  <a:schemeClr val="accent1">
                    <a:lumMod val="60000"/>
                    <a:lumOff val="40000"/>
                  </a:schemeClr>
                </a:solidFill>
                <a:effectLst/>
              </a:rPr>
            </a:br>
            <a:r>
              <a:rPr lang="ru-RU" dirty="0" smtClean="0">
                <a:solidFill>
                  <a:schemeClr val="accent1">
                    <a:lumMod val="60000"/>
                    <a:lumOff val="40000"/>
                  </a:schemeClr>
                </a:solidFill>
                <a:effectLst/>
              </a:rPr>
              <a:t>образовательных </a:t>
            </a:r>
            <a:r>
              <a:rPr lang="ru-RU" dirty="0">
                <a:solidFill>
                  <a:schemeClr val="accent1">
                    <a:lumMod val="60000"/>
                    <a:lumOff val="40000"/>
                  </a:schemeClr>
                </a:solidFill>
                <a:effectLst/>
              </a:rPr>
              <a:t>организаций</a:t>
            </a:r>
            <a:endParaRPr lang="ru-RU" dirty="0">
              <a:solidFill>
                <a:schemeClr val="accent1">
                  <a:lumMod val="60000"/>
                  <a:lumOff val="40000"/>
                </a:schemeClr>
              </a:solidFill>
              <a:latin typeface="Times New Roman" pitchFamily="18" charset="0"/>
              <a:cs typeface="Times New Roman" pitchFamily="18" charset="0"/>
            </a:endParaRPr>
          </a:p>
        </p:txBody>
      </p:sp>
    </p:spTree>
    <p:extLst>
      <p:ext uri="{BB962C8B-B14F-4D97-AF65-F5344CB8AC3E}">
        <p14:creationId xmlns:p14="http://schemas.microsoft.com/office/powerpoint/2010/main" val="13072365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42910" y="500043"/>
            <a:ext cx="8033546" cy="523220"/>
          </a:xfrm>
          <a:prstGeom prst="rect">
            <a:avLst/>
          </a:prstGeom>
        </p:spPr>
        <p:txBody>
          <a:bodyPr wrap="square">
            <a:spAutoFit/>
          </a:bodyPr>
          <a:lstStyle/>
          <a:p>
            <a:r>
              <a:rPr lang="ru-RU" sz="2800" b="1" i="1" dirty="0"/>
              <a:t>Право на </a:t>
            </a:r>
            <a:r>
              <a:rPr lang="ru-RU" sz="2800" b="1" i="1" dirty="0" smtClean="0"/>
              <a:t>образование (ст.5 273-ФЗ)</a:t>
            </a:r>
            <a:endParaRPr lang="ru-RU" sz="2800" dirty="0"/>
          </a:p>
        </p:txBody>
      </p:sp>
      <p:sp>
        <p:nvSpPr>
          <p:cNvPr id="1025" name="Rectangle 1"/>
          <p:cNvSpPr>
            <a:spLocks noChangeArrowheads="1"/>
          </p:cNvSpPr>
          <p:nvPr/>
        </p:nvSpPr>
        <p:spPr bwMode="auto">
          <a:xfrm>
            <a:off x="179512" y="1268760"/>
            <a:ext cx="8496944"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2900" indent="-342900">
              <a:buFont typeface="Arial" panose="020B0604020202020204" pitchFamily="34" charset="0"/>
              <a:buChar char="•"/>
            </a:pPr>
            <a:r>
              <a:rPr lang="ru-RU" sz="2400" dirty="0" smtClean="0"/>
              <a:t>в </a:t>
            </a:r>
            <a:r>
              <a:rPr lang="ru-RU" sz="2400" dirty="0"/>
              <a:t>РФ гарантируется право каждого человека на </a:t>
            </a:r>
            <a:r>
              <a:rPr lang="ru-RU" sz="2400" dirty="0" smtClean="0"/>
              <a:t>образование - независимо </a:t>
            </a:r>
            <a:r>
              <a:rPr lang="ru-RU" sz="2400" dirty="0"/>
              <a:t>от пола, расы, национальности, языка, происхождения, имущественного, социального и должностного положения, места жительства, отношения к религии, убеждений, принадлежности к общественным объединениям, а также других </a:t>
            </a:r>
            <a:r>
              <a:rPr lang="ru-RU" sz="2400" dirty="0" smtClean="0"/>
              <a:t>обстоятельств</a:t>
            </a:r>
          </a:p>
          <a:p>
            <a:pPr marL="457200" indent="-457200">
              <a:buFont typeface="Arial" panose="020B0604020202020204" pitchFamily="34" charset="0"/>
              <a:buChar char="•"/>
            </a:pPr>
            <a:r>
              <a:rPr lang="ru-RU" sz="2400" dirty="0" smtClean="0"/>
              <a:t>в </a:t>
            </a:r>
            <a:r>
              <a:rPr lang="ru-RU" sz="2400" dirty="0"/>
              <a:t>РФ гарантируются общедоступность и бесплатность в соответствии с </a:t>
            </a:r>
            <a:r>
              <a:rPr lang="ru-RU" sz="2400" dirty="0" smtClean="0"/>
              <a:t>ФГОС дошкольного</a:t>
            </a:r>
            <a:r>
              <a:rPr lang="ru-RU" sz="2400" dirty="0"/>
              <a:t>, начального общего, основного общего и среднего общего образования, среднего профессионального образования, а также на конкурсной основе бесплатность высшего образования, если образование данного уровня гражданин получает </a:t>
            </a:r>
            <a:r>
              <a:rPr lang="ru-RU" sz="2400" dirty="0" smtClean="0"/>
              <a:t>впервые </a:t>
            </a:r>
            <a:endParaRPr lang="ru-RU" sz="2400" dirty="0"/>
          </a:p>
        </p:txBody>
      </p:sp>
    </p:spTree>
    <p:extLst>
      <p:ext uri="{BB962C8B-B14F-4D97-AF65-F5344CB8AC3E}">
        <p14:creationId xmlns:p14="http://schemas.microsoft.com/office/powerpoint/2010/main" val="419195707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42910" y="500043"/>
            <a:ext cx="8033546" cy="523220"/>
          </a:xfrm>
          <a:prstGeom prst="rect">
            <a:avLst/>
          </a:prstGeom>
        </p:spPr>
        <p:txBody>
          <a:bodyPr wrap="square">
            <a:spAutoFit/>
          </a:bodyPr>
          <a:lstStyle/>
          <a:p>
            <a:pPr algn="ctr"/>
            <a:r>
              <a:rPr lang="ru-RU" sz="2800" b="1" i="1" dirty="0" smtClean="0"/>
              <a:t>Права учащихся</a:t>
            </a:r>
            <a:endParaRPr lang="ru-RU" sz="2800" dirty="0"/>
          </a:p>
        </p:txBody>
      </p:sp>
      <p:sp>
        <p:nvSpPr>
          <p:cNvPr id="1025" name="Rectangle 1"/>
          <p:cNvSpPr>
            <a:spLocks noChangeArrowheads="1"/>
          </p:cNvSpPr>
          <p:nvPr/>
        </p:nvSpPr>
        <p:spPr bwMode="auto">
          <a:xfrm>
            <a:off x="179512" y="1453427"/>
            <a:ext cx="8496944" cy="48936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2900" indent="-342900">
              <a:buFont typeface="Arial" panose="020B0604020202020204" pitchFamily="34" charset="0"/>
              <a:buChar char="•"/>
            </a:pPr>
            <a:r>
              <a:rPr lang="ru-RU" sz="2400" dirty="0"/>
              <a:t>выбор организации, осуществляющей образовательную деятельность, формы получения образования и формы обучения </a:t>
            </a:r>
            <a:r>
              <a:rPr lang="ru-RU" sz="2400" b="1" dirty="0"/>
              <a:t>после получения основного общего образования</a:t>
            </a:r>
            <a:r>
              <a:rPr lang="ru-RU" sz="2400" dirty="0"/>
              <a:t> или после достижения восемнадцати </a:t>
            </a:r>
            <a:r>
              <a:rPr lang="ru-RU" sz="2400" dirty="0" smtClean="0"/>
              <a:t>лет</a:t>
            </a:r>
          </a:p>
          <a:p>
            <a:pPr marL="342900" indent="-342900">
              <a:buFont typeface="Arial" panose="020B0604020202020204" pitchFamily="34" charset="0"/>
              <a:buChar char="•"/>
            </a:pPr>
            <a:r>
              <a:rPr lang="ru-RU" sz="2400" dirty="0"/>
              <a:t>предоставление условий для обучения с учетом особенностей их психофизического развития и состояния здоровья, в том числе получение социально-педагогической и психологической помощи, бесплатной психолого-медико-педагогической </a:t>
            </a:r>
            <a:r>
              <a:rPr lang="ru-RU" sz="2400" dirty="0" smtClean="0"/>
              <a:t>коррекции</a:t>
            </a:r>
          </a:p>
          <a:p>
            <a:pPr marL="342900" indent="-342900">
              <a:buFont typeface="Arial" panose="020B0604020202020204" pitchFamily="34" charset="0"/>
              <a:buChar char="•"/>
            </a:pPr>
            <a:r>
              <a:rPr lang="ru-RU" sz="2400" dirty="0"/>
              <a:t>обучение по индивидуальному учебному плану, в том числе ускоренное обучение, в пределах осваиваемой образовательной программы в порядке, установленном локальными нормативными актами</a:t>
            </a:r>
          </a:p>
        </p:txBody>
      </p:sp>
    </p:spTree>
    <p:extLst>
      <p:ext uri="{BB962C8B-B14F-4D97-AF65-F5344CB8AC3E}">
        <p14:creationId xmlns:p14="http://schemas.microsoft.com/office/powerpoint/2010/main" val="14549626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42910" y="500043"/>
            <a:ext cx="8033546" cy="523220"/>
          </a:xfrm>
          <a:prstGeom prst="rect">
            <a:avLst/>
          </a:prstGeom>
        </p:spPr>
        <p:txBody>
          <a:bodyPr wrap="square">
            <a:spAutoFit/>
          </a:bodyPr>
          <a:lstStyle/>
          <a:p>
            <a:pPr algn="ctr"/>
            <a:r>
              <a:rPr lang="ru-RU" sz="2800" b="1" i="1" dirty="0"/>
              <a:t>Права учащихся</a:t>
            </a:r>
            <a:endParaRPr lang="ru-RU" sz="2800" dirty="0"/>
          </a:p>
        </p:txBody>
      </p:sp>
      <p:sp>
        <p:nvSpPr>
          <p:cNvPr id="1025" name="Rectangle 1"/>
          <p:cNvSpPr>
            <a:spLocks noChangeArrowheads="1"/>
          </p:cNvSpPr>
          <p:nvPr/>
        </p:nvSpPr>
        <p:spPr bwMode="auto">
          <a:xfrm>
            <a:off x="179512" y="1453428"/>
            <a:ext cx="8496944" cy="48936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2900" indent="-342900">
              <a:buFont typeface="Arial" panose="020B0604020202020204" pitchFamily="34" charset="0"/>
              <a:buChar char="•"/>
            </a:pPr>
            <a:r>
              <a:rPr lang="ru-RU" sz="2400" dirty="0"/>
              <a:t>выбор факультативных (необязательных для данного уровня образования) и элективных (избираемых в обязательном порядке) учебных предметов, курсов, дисциплин (модулей) из перечня, предлагаемого ОООД (после получения основного общего образования</a:t>
            </a:r>
            <a:r>
              <a:rPr lang="ru-RU" sz="2400" dirty="0" smtClean="0"/>
              <a:t>)</a:t>
            </a:r>
          </a:p>
          <a:p>
            <a:pPr marL="342900" indent="-342900">
              <a:buFont typeface="Arial" panose="020B0604020202020204" pitchFamily="34" charset="0"/>
              <a:buChar char="•"/>
            </a:pPr>
            <a:r>
              <a:rPr lang="ru-RU" sz="2400" dirty="0"/>
              <a:t>освоение наряду с учебными предметами, курсами, дисциплинами (модулями) по осваиваемой образовательной программе любых других учебных предметов, курсов, дисциплин (модулей), преподаваемых в организации, осуществляющей образовательную деятельность, в установленном ею порядке, а также преподаваемых в других ОООД учебных предметов, курсов, дисциплин (модулей)</a:t>
            </a:r>
          </a:p>
        </p:txBody>
      </p:sp>
    </p:spTree>
    <p:extLst>
      <p:ext uri="{BB962C8B-B14F-4D97-AF65-F5344CB8AC3E}">
        <p14:creationId xmlns:p14="http://schemas.microsoft.com/office/powerpoint/2010/main" val="321511656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42910" y="500043"/>
            <a:ext cx="8033546" cy="523220"/>
          </a:xfrm>
          <a:prstGeom prst="rect">
            <a:avLst/>
          </a:prstGeom>
        </p:spPr>
        <p:txBody>
          <a:bodyPr wrap="square">
            <a:spAutoFit/>
          </a:bodyPr>
          <a:lstStyle/>
          <a:p>
            <a:pPr algn="ctr"/>
            <a:r>
              <a:rPr lang="ru-RU" sz="2800" b="1" i="1" dirty="0"/>
              <a:t>Права учащихся</a:t>
            </a:r>
            <a:endParaRPr lang="ru-RU" sz="2800" dirty="0"/>
          </a:p>
        </p:txBody>
      </p:sp>
      <p:sp>
        <p:nvSpPr>
          <p:cNvPr id="1025" name="Rectangle 1"/>
          <p:cNvSpPr>
            <a:spLocks noChangeArrowheads="1"/>
          </p:cNvSpPr>
          <p:nvPr/>
        </p:nvSpPr>
        <p:spPr bwMode="auto">
          <a:xfrm>
            <a:off x="179512" y="1084097"/>
            <a:ext cx="8496944"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2900" indent="-342900">
              <a:buFont typeface="Arial" panose="020B0604020202020204" pitchFamily="34" charset="0"/>
              <a:buChar char="•"/>
            </a:pPr>
            <a:r>
              <a:rPr lang="ru-RU" sz="2400" dirty="0"/>
              <a:t>зачет организацией, осуществляющей образовательную деятельность, в установленном ею порядке результатов освоения обучающимися учебных предметов, курсов, дисциплин (модулей), практики, дополнительных образовательных программ в других организациях, осуществляющих образовательную </a:t>
            </a:r>
            <a:r>
              <a:rPr lang="ru-RU" sz="2400" dirty="0" smtClean="0"/>
              <a:t>деятельность</a:t>
            </a:r>
          </a:p>
          <a:p>
            <a:pPr marL="342900" indent="-342900">
              <a:buFont typeface="Arial" panose="020B0604020202020204" pitchFamily="34" charset="0"/>
              <a:buChar char="•"/>
            </a:pPr>
            <a:r>
              <a:rPr lang="ru-RU" sz="2400" dirty="0"/>
              <a:t>уважение человеческого достоинства, защиту от всех форм физического и психического насилия, оскорбления личности, охрану жизни и </a:t>
            </a:r>
            <a:r>
              <a:rPr lang="ru-RU" sz="2400" dirty="0" smtClean="0"/>
              <a:t>здоровья</a:t>
            </a:r>
          </a:p>
          <a:p>
            <a:pPr marL="342900" indent="-342900">
              <a:buFont typeface="Arial" panose="020B0604020202020204" pitchFamily="34" charset="0"/>
              <a:buChar char="•"/>
            </a:pPr>
            <a:r>
              <a:rPr lang="ru-RU" sz="2400" dirty="0"/>
              <a:t>свободу совести, информации, свободное выражение собственных взглядов и </a:t>
            </a:r>
            <a:r>
              <a:rPr lang="ru-RU" sz="2400" dirty="0" smtClean="0"/>
              <a:t>убеждений</a:t>
            </a:r>
          </a:p>
          <a:p>
            <a:pPr marL="342900" indent="-342900">
              <a:buFont typeface="Arial" panose="020B0604020202020204" pitchFamily="34" charset="0"/>
              <a:buChar char="•"/>
            </a:pPr>
            <a:r>
              <a:rPr lang="ru-RU" sz="2400" dirty="0"/>
              <a:t>каникулы - плановые перерывы при получении образования для отдыха и иных социальных целей в соответствии с законодательством об образовании и календарным учебным графиком</a:t>
            </a:r>
          </a:p>
        </p:txBody>
      </p:sp>
    </p:spTree>
    <p:extLst>
      <p:ext uri="{BB962C8B-B14F-4D97-AF65-F5344CB8AC3E}">
        <p14:creationId xmlns:p14="http://schemas.microsoft.com/office/powerpoint/2010/main" val="402520070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42910" y="500043"/>
            <a:ext cx="8033546" cy="523220"/>
          </a:xfrm>
          <a:prstGeom prst="rect">
            <a:avLst/>
          </a:prstGeom>
        </p:spPr>
        <p:txBody>
          <a:bodyPr wrap="square">
            <a:spAutoFit/>
          </a:bodyPr>
          <a:lstStyle/>
          <a:p>
            <a:pPr algn="ctr"/>
            <a:r>
              <a:rPr lang="ru-RU" sz="2800" b="1" i="1" dirty="0"/>
              <a:t>Права учащихся</a:t>
            </a:r>
            <a:endParaRPr lang="ru-RU" sz="2800" dirty="0"/>
          </a:p>
        </p:txBody>
      </p:sp>
      <p:sp>
        <p:nvSpPr>
          <p:cNvPr id="1025" name="Rectangle 1"/>
          <p:cNvSpPr>
            <a:spLocks noChangeArrowheads="1"/>
          </p:cNvSpPr>
          <p:nvPr/>
        </p:nvSpPr>
        <p:spPr bwMode="auto">
          <a:xfrm>
            <a:off x="179512" y="1453430"/>
            <a:ext cx="8496944" cy="48936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2900" indent="-342900">
              <a:buFont typeface="Arial" panose="020B0604020202020204" pitchFamily="34" charset="0"/>
              <a:buChar char="•"/>
            </a:pPr>
            <a:r>
              <a:rPr lang="ru-RU" sz="2400" dirty="0"/>
              <a:t>перевод в другую образовательную организацию, реализующую образовательную программу соответствующего </a:t>
            </a:r>
            <a:r>
              <a:rPr lang="ru-RU" sz="2400" dirty="0" smtClean="0"/>
              <a:t>уровня</a:t>
            </a:r>
          </a:p>
          <a:p>
            <a:pPr marL="342900" indent="-342900">
              <a:buFont typeface="Arial" panose="020B0604020202020204" pitchFamily="34" charset="0"/>
              <a:buChar char="•"/>
            </a:pPr>
            <a:r>
              <a:rPr lang="ru-RU" sz="2400" dirty="0"/>
              <a:t>участие в управлении образовательной организацией в порядке, установленном ее </a:t>
            </a:r>
            <a:r>
              <a:rPr lang="ru-RU" sz="2400" dirty="0" smtClean="0"/>
              <a:t>уставом</a:t>
            </a:r>
          </a:p>
          <a:p>
            <a:pPr marL="342900" indent="-342900">
              <a:buFont typeface="Arial" panose="020B0604020202020204" pitchFamily="34" charset="0"/>
              <a:buChar char="•"/>
            </a:pPr>
            <a:r>
              <a:rPr lang="ru-RU" sz="2400" dirty="0"/>
              <a:t>ознакомление со свидетельством о государственной регистрации, с уставом, с лицензией на осуществление образовательной деятельности, со свидетельством о государственной аккредитации, с учебной документацией, другими документами, регламентирующими организацию и осуществление образовательной деятельности в образовательной организации</a:t>
            </a:r>
          </a:p>
        </p:txBody>
      </p:sp>
    </p:spTree>
    <p:extLst>
      <p:ext uri="{BB962C8B-B14F-4D97-AF65-F5344CB8AC3E}">
        <p14:creationId xmlns:p14="http://schemas.microsoft.com/office/powerpoint/2010/main" val="255578296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42910" y="500043"/>
            <a:ext cx="8033546" cy="523220"/>
          </a:xfrm>
          <a:prstGeom prst="rect">
            <a:avLst/>
          </a:prstGeom>
        </p:spPr>
        <p:txBody>
          <a:bodyPr wrap="square">
            <a:spAutoFit/>
          </a:bodyPr>
          <a:lstStyle/>
          <a:p>
            <a:pPr algn="ctr"/>
            <a:r>
              <a:rPr lang="ru-RU" sz="2800" b="1" i="1" dirty="0"/>
              <a:t>Права учащихся</a:t>
            </a:r>
            <a:endParaRPr lang="ru-RU" sz="2800" dirty="0"/>
          </a:p>
        </p:txBody>
      </p:sp>
      <p:sp>
        <p:nvSpPr>
          <p:cNvPr id="1025" name="Rectangle 1"/>
          <p:cNvSpPr>
            <a:spLocks noChangeArrowheads="1"/>
          </p:cNvSpPr>
          <p:nvPr/>
        </p:nvSpPr>
        <p:spPr bwMode="auto">
          <a:xfrm>
            <a:off x="179512" y="1268766"/>
            <a:ext cx="8496944"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2900" indent="-342900">
              <a:buFont typeface="Arial" panose="020B0604020202020204" pitchFamily="34" charset="0"/>
              <a:buChar char="•"/>
            </a:pPr>
            <a:r>
              <a:rPr lang="ru-RU" sz="2400" dirty="0"/>
              <a:t>обжалование актов образовательной организации в установленном законодательством РФ </a:t>
            </a:r>
            <a:r>
              <a:rPr lang="ru-RU" sz="2400" dirty="0" smtClean="0"/>
              <a:t>порядке</a:t>
            </a:r>
          </a:p>
          <a:p>
            <a:pPr marL="342900" indent="-342900">
              <a:buFont typeface="Arial" panose="020B0604020202020204" pitchFamily="34" charset="0"/>
              <a:buChar char="•"/>
            </a:pPr>
            <a:r>
              <a:rPr lang="ru-RU" sz="2400" dirty="0"/>
              <a:t>бесплатное пользование библиотечно-информационными ресурсами, учебной, производственной, научной базой образовательной </a:t>
            </a:r>
            <a:r>
              <a:rPr lang="ru-RU" sz="2400" dirty="0" smtClean="0"/>
              <a:t>организации</a:t>
            </a:r>
          </a:p>
          <a:p>
            <a:pPr marL="342900" indent="-342900">
              <a:buFont typeface="Arial" panose="020B0604020202020204" pitchFamily="34" charset="0"/>
              <a:buChar char="•"/>
            </a:pPr>
            <a:r>
              <a:rPr lang="ru-RU" sz="2400" dirty="0"/>
              <a:t>пользование в порядке, установленном ЛНА, лечебно-оздоровительной инфраструктурой, объектами культуры и объектами спорта образовательной </a:t>
            </a:r>
            <a:r>
              <a:rPr lang="ru-RU" sz="2400" dirty="0" smtClean="0"/>
              <a:t>организации</a:t>
            </a:r>
          </a:p>
          <a:p>
            <a:pPr marL="342900" indent="-342900">
              <a:buFont typeface="Arial" panose="020B0604020202020204" pitchFamily="34" charset="0"/>
              <a:buChar char="•"/>
            </a:pPr>
            <a:r>
              <a:rPr lang="ru-RU" sz="2400" dirty="0"/>
              <a:t>развитие своих творческих способностей и интересов, включая участие в конкурсах, олимпиадах, выставках, смотрах, физкультурных мероприятиях, спортивных мероприятиях, в том числе в официальных спортивных соревнованиях, и других массовых мероприятиях</a:t>
            </a:r>
          </a:p>
        </p:txBody>
      </p:sp>
    </p:spTree>
    <p:extLst>
      <p:ext uri="{BB962C8B-B14F-4D97-AF65-F5344CB8AC3E}">
        <p14:creationId xmlns:p14="http://schemas.microsoft.com/office/powerpoint/2010/main" val="278622387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42910" y="500043"/>
            <a:ext cx="8033546" cy="523220"/>
          </a:xfrm>
          <a:prstGeom prst="rect">
            <a:avLst/>
          </a:prstGeom>
        </p:spPr>
        <p:txBody>
          <a:bodyPr wrap="square">
            <a:spAutoFit/>
          </a:bodyPr>
          <a:lstStyle/>
          <a:p>
            <a:pPr algn="ctr"/>
            <a:r>
              <a:rPr lang="ru-RU" sz="2800" b="1" i="1" dirty="0"/>
              <a:t>Права учащихся</a:t>
            </a:r>
            <a:endParaRPr lang="ru-RU" sz="2800" dirty="0"/>
          </a:p>
        </p:txBody>
      </p:sp>
      <p:sp>
        <p:nvSpPr>
          <p:cNvPr id="1025" name="Rectangle 1"/>
          <p:cNvSpPr>
            <a:spLocks noChangeArrowheads="1"/>
          </p:cNvSpPr>
          <p:nvPr/>
        </p:nvSpPr>
        <p:spPr bwMode="auto">
          <a:xfrm>
            <a:off x="179512" y="899437"/>
            <a:ext cx="8496944"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2900" indent="-342900">
              <a:buFont typeface="Arial" panose="020B0604020202020204" pitchFamily="34" charset="0"/>
              <a:buChar char="•"/>
            </a:pPr>
            <a:r>
              <a:rPr lang="ru-RU" sz="2400" dirty="0"/>
              <a:t>опубликование своих работ в изданиях образовательной организации на бесплатной </a:t>
            </a:r>
            <a:r>
              <a:rPr lang="ru-RU" sz="2400" dirty="0" smtClean="0"/>
              <a:t>основе</a:t>
            </a:r>
          </a:p>
          <a:p>
            <a:pPr marL="342900" indent="-342900">
              <a:buFont typeface="Arial" panose="020B0604020202020204" pitchFamily="34" charset="0"/>
              <a:buChar char="•"/>
            </a:pPr>
            <a:r>
              <a:rPr lang="ru-RU" sz="2400" dirty="0"/>
              <a:t>поощрение за успехи в учебной, физкультурной, спортивной, общественной, научной, научно-технической, творческой, экспериментальной и инновационной </a:t>
            </a:r>
            <a:r>
              <a:rPr lang="ru-RU" sz="2400" dirty="0" smtClean="0"/>
              <a:t>деятельности</a:t>
            </a:r>
          </a:p>
          <a:p>
            <a:pPr marL="342900" indent="-342900">
              <a:buFont typeface="Arial" panose="020B0604020202020204" pitchFamily="34" charset="0"/>
              <a:buChar char="•"/>
            </a:pPr>
            <a:r>
              <a:rPr lang="ru-RU" sz="2400" dirty="0"/>
              <a:t>посещение по своему выбору мероприятий, которые проводятся в организации, осуществляющей образовательную деятельность, и не предусмотрены учебным планом, в порядке, установленном локальными нормативными </a:t>
            </a:r>
            <a:r>
              <a:rPr lang="ru-RU" sz="2400" dirty="0" smtClean="0"/>
              <a:t>актами</a:t>
            </a:r>
          </a:p>
          <a:p>
            <a:pPr marL="342900" indent="-342900">
              <a:buFont typeface="Arial" panose="020B0604020202020204" pitchFamily="34" charset="0"/>
              <a:buChar char="•"/>
            </a:pPr>
            <a:r>
              <a:rPr lang="ru-RU" sz="2400" dirty="0"/>
              <a:t>участие в общественных объединениях, в том числе в профессиональных союзах, созданных в соответствии с законодательством РФ, а также на создание общественных объединений обучающихся в установленном федеральным законом порядке</a:t>
            </a:r>
          </a:p>
        </p:txBody>
      </p:sp>
    </p:spTree>
    <p:extLst>
      <p:ext uri="{BB962C8B-B14F-4D97-AF65-F5344CB8AC3E}">
        <p14:creationId xmlns:p14="http://schemas.microsoft.com/office/powerpoint/2010/main" val="125866901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42910" y="500043"/>
            <a:ext cx="8033546" cy="523220"/>
          </a:xfrm>
          <a:prstGeom prst="rect">
            <a:avLst/>
          </a:prstGeom>
        </p:spPr>
        <p:txBody>
          <a:bodyPr wrap="square">
            <a:spAutoFit/>
          </a:bodyPr>
          <a:lstStyle/>
          <a:p>
            <a:pPr algn="ctr"/>
            <a:r>
              <a:rPr lang="ru-RU" sz="2800" b="1" i="1" dirty="0"/>
              <a:t>Права учащихся</a:t>
            </a:r>
            <a:endParaRPr lang="ru-RU" sz="2800" dirty="0"/>
          </a:p>
        </p:txBody>
      </p:sp>
      <p:sp>
        <p:nvSpPr>
          <p:cNvPr id="1025" name="Rectangle 1"/>
          <p:cNvSpPr>
            <a:spLocks noChangeArrowheads="1"/>
          </p:cNvSpPr>
          <p:nvPr/>
        </p:nvSpPr>
        <p:spPr bwMode="auto">
          <a:xfrm>
            <a:off x="179512" y="2561432"/>
            <a:ext cx="8496944"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2900" indent="-342900">
              <a:buFont typeface="Arial" panose="020B0604020202020204" pitchFamily="34" charset="0"/>
              <a:buChar char="•"/>
            </a:pPr>
            <a:r>
              <a:rPr lang="ru-RU" sz="2400" b="1" dirty="0"/>
              <a:t>Право пройти аттестацию </a:t>
            </a:r>
            <a:r>
              <a:rPr lang="ru-RU" sz="2400" b="1" dirty="0" smtClean="0"/>
              <a:t>экстерном</a:t>
            </a:r>
          </a:p>
          <a:p>
            <a:pPr marL="342900" indent="-342900">
              <a:buFont typeface="Arial" panose="020B0604020202020204" pitchFamily="34" charset="0"/>
              <a:buChar char="•"/>
            </a:pPr>
            <a:r>
              <a:rPr lang="ru-RU" sz="2400" b="1" dirty="0"/>
              <a:t>Гарантии защиты от принудительного труда</a:t>
            </a:r>
          </a:p>
          <a:p>
            <a:r>
              <a:rPr lang="ru-RU" sz="2400" b="1" i="1" dirty="0" smtClean="0">
                <a:solidFill>
                  <a:schemeClr val="accent4">
                    <a:lumMod val="75000"/>
                  </a:schemeClr>
                </a:solidFill>
              </a:rPr>
              <a:t>Привлечение </a:t>
            </a:r>
            <a:r>
              <a:rPr lang="ru-RU" sz="2400" b="1" i="1" dirty="0">
                <a:solidFill>
                  <a:schemeClr val="accent4">
                    <a:lumMod val="75000"/>
                  </a:schemeClr>
                </a:solidFill>
              </a:rPr>
              <a:t>обучающихся без их согласия и несовершеннолетних обучающихся без согласия их родителей (законных представителей) к труду, не предусмотренному образовательной программой, запрещается</a:t>
            </a:r>
            <a:endParaRPr lang="ru-RU" sz="2400" i="1" dirty="0">
              <a:solidFill>
                <a:schemeClr val="accent4">
                  <a:lumMod val="75000"/>
                </a:schemeClr>
              </a:solidFill>
            </a:endParaRPr>
          </a:p>
        </p:txBody>
      </p:sp>
    </p:spTree>
    <p:extLst>
      <p:ext uri="{BB962C8B-B14F-4D97-AF65-F5344CB8AC3E}">
        <p14:creationId xmlns:p14="http://schemas.microsoft.com/office/powerpoint/2010/main" val="91329918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5536" y="500043"/>
            <a:ext cx="8280920" cy="523220"/>
          </a:xfrm>
          <a:prstGeom prst="rect">
            <a:avLst/>
          </a:prstGeom>
        </p:spPr>
        <p:txBody>
          <a:bodyPr wrap="square">
            <a:spAutoFit/>
          </a:bodyPr>
          <a:lstStyle/>
          <a:p>
            <a:r>
              <a:rPr lang="ru-RU" sz="2800" b="1" i="1" dirty="0"/>
              <a:t>Охрана здоровья </a:t>
            </a:r>
            <a:r>
              <a:rPr lang="ru-RU" sz="2800" b="1" i="1" dirty="0" smtClean="0"/>
              <a:t>обучающихся (ст.41 273-ФЗ)</a:t>
            </a:r>
            <a:endParaRPr lang="ru-RU" sz="2800" dirty="0"/>
          </a:p>
        </p:txBody>
      </p:sp>
      <p:sp>
        <p:nvSpPr>
          <p:cNvPr id="1025" name="Rectangle 1"/>
          <p:cNvSpPr>
            <a:spLocks noChangeArrowheads="1"/>
          </p:cNvSpPr>
          <p:nvPr/>
        </p:nvSpPr>
        <p:spPr bwMode="auto">
          <a:xfrm>
            <a:off x="179512" y="1453438"/>
            <a:ext cx="8496944" cy="48936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sz="2400" b="1" dirty="0" smtClean="0"/>
              <a:t>охрана </a:t>
            </a:r>
            <a:r>
              <a:rPr lang="ru-RU" sz="2400" b="1" dirty="0"/>
              <a:t>здоровья обучающихся включает в себя:</a:t>
            </a:r>
            <a:endParaRPr lang="ru-RU" sz="2400" dirty="0"/>
          </a:p>
          <a:p>
            <a:r>
              <a:rPr lang="ru-RU" sz="2400" dirty="0"/>
              <a:t>1) оказание первичной медико-санитарной помощи в порядке, установленном законодательством в сфере охраны здоровья;</a:t>
            </a:r>
          </a:p>
          <a:p>
            <a:r>
              <a:rPr lang="ru-RU" sz="2400" dirty="0"/>
              <a:t>2) организацию питания обучающихся;</a:t>
            </a:r>
          </a:p>
          <a:p>
            <a:r>
              <a:rPr lang="ru-RU" sz="2400" dirty="0"/>
              <a:t>3) определение оптимальной учебной, внеучебной нагрузки, режима учебных занятий и продолжительности каникул;</a:t>
            </a:r>
          </a:p>
          <a:p>
            <a:r>
              <a:rPr lang="ru-RU" sz="2400" dirty="0"/>
              <a:t>4) пропаганду и обучение навыкам здорового образа жизни, требованиям охраны труда;</a:t>
            </a:r>
          </a:p>
          <a:p>
            <a:r>
              <a:rPr lang="ru-RU" sz="2400" dirty="0"/>
              <a:t>5) организацию и создание условий для профилактики заболеваний и оздоровления обучающихся, для занятия ими физической культурой и спортом</a:t>
            </a:r>
            <a:r>
              <a:rPr lang="ru-RU" sz="2400" dirty="0" smtClean="0"/>
              <a:t>;</a:t>
            </a:r>
            <a:endParaRPr lang="ru-RU" sz="2400" dirty="0"/>
          </a:p>
        </p:txBody>
      </p:sp>
    </p:spTree>
    <p:extLst>
      <p:ext uri="{BB962C8B-B14F-4D97-AF65-F5344CB8AC3E}">
        <p14:creationId xmlns:p14="http://schemas.microsoft.com/office/powerpoint/2010/main" val="163914785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5536" y="500043"/>
            <a:ext cx="8280920" cy="523220"/>
          </a:xfrm>
          <a:prstGeom prst="rect">
            <a:avLst/>
          </a:prstGeom>
        </p:spPr>
        <p:txBody>
          <a:bodyPr wrap="square">
            <a:spAutoFit/>
          </a:bodyPr>
          <a:lstStyle/>
          <a:p>
            <a:r>
              <a:rPr lang="ru-RU" sz="2800" b="1" i="1" dirty="0"/>
              <a:t>Охрана здоровья </a:t>
            </a:r>
            <a:r>
              <a:rPr lang="ru-RU" sz="2800" b="1" i="1" dirty="0" smtClean="0"/>
              <a:t>обучающихся (ст.41 273-ФЗ)</a:t>
            </a:r>
            <a:endParaRPr lang="ru-RU" sz="2800" dirty="0"/>
          </a:p>
        </p:txBody>
      </p:sp>
      <p:sp>
        <p:nvSpPr>
          <p:cNvPr id="1025" name="Rectangle 1"/>
          <p:cNvSpPr>
            <a:spLocks noChangeArrowheads="1"/>
          </p:cNvSpPr>
          <p:nvPr/>
        </p:nvSpPr>
        <p:spPr bwMode="auto">
          <a:xfrm>
            <a:off x="179512" y="1084106"/>
            <a:ext cx="8784976"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sz="2400" dirty="0" smtClean="0"/>
              <a:t>6</a:t>
            </a:r>
            <a:r>
              <a:rPr lang="ru-RU" sz="2400" dirty="0"/>
              <a:t>) прохождение обучающимися в соответствии с законодательством РФ периодических медицинских осмотров и диспансеризации;</a:t>
            </a:r>
          </a:p>
          <a:p>
            <a:r>
              <a:rPr lang="ru-RU" sz="2400" dirty="0"/>
              <a:t>7) профилактику и запрещение курения, употребления алкогольных, слабоалкогольных напитков, пива, наркотических средств и психотропных веществ, их </a:t>
            </a:r>
            <a:r>
              <a:rPr lang="ru-RU" sz="2400" dirty="0" err="1"/>
              <a:t>прекурсоров</a:t>
            </a:r>
            <a:r>
              <a:rPr lang="ru-RU" sz="2400" dirty="0"/>
              <a:t> и аналогов и других одурманивающих веществ;</a:t>
            </a:r>
          </a:p>
          <a:p>
            <a:r>
              <a:rPr lang="ru-RU" sz="2400" dirty="0"/>
              <a:t>8) обеспечение безопасности обучающихся во время пребывания в организации, осуществляющей образовательную деятельность;</a:t>
            </a:r>
          </a:p>
          <a:p>
            <a:r>
              <a:rPr lang="ru-RU" sz="2400" dirty="0"/>
              <a:t>9) профилактику несчастных случаев с обучающимися во время пребывания в организации, осуществляющей образовательную деятельность;</a:t>
            </a:r>
          </a:p>
          <a:p>
            <a:r>
              <a:rPr lang="ru-RU" sz="2400" dirty="0"/>
              <a:t>10) проведение санитарно-противоэпидемических и профилактических мероприятий.</a:t>
            </a:r>
          </a:p>
        </p:txBody>
      </p:sp>
    </p:spTree>
    <p:extLst>
      <p:ext uri="{BB962C8B-B14F-4D97-AF65-F5344CB8AC3E}">
        <p14:creationId xmlns:p14="http://schemas.microsoft.com/office/powerpoint/2010/main" val="37494216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980728"/>
            <a:ext cx="8229600" cy="5343872"/>
          </a:xfrm>
        </p:spPr>
        <p:txBody>
          <a:bodyPr>
            <a:normAutofit fontScale="92500"/>
          </a:bodyPr>
          <a:lstStyle/>
          <a:p>
            <a:r>
              <a:rPr lang="ru-RU" sz="2800" b="1" dirty="0"/>
              <a:t>обучающийся - физическое лицо, осваивающее образовательную </a:t>
            </a:r>
            <a:r>
              <a:rPr lang="ru-RU" sz="2800" b="1" dirty="0" smtClean="0"/>
              <a:t>программу</a:t>
            </a:r>
          </a:p>
          <a:p>
            <a:pPr marL="0" indent="0">
              <a:buNone/>
            </a:pPr>
            <a:r>
              <a:rPr lang="ru-RU" sz="2800" b="1" dirty="0" smtClean="0">
                <a:solidFill>
                  <a:schemeClr val="accent3">
                    <a:lumMod val="75000"/>
                  </a:schemeClr>
                </a:solidFill>
              </a:rPr>
              <a:t>(п. 15 </a:t>
            </a:r>
            <a:r>
              <a:rPr lang="ru-RU" sz="2800" b="1" dirty="0">
                <a:solidFill>
                  <a:schemeClr val="accent3">
                    <a:lumMod val="75000"/>
                  </a:schemeClr>
                </a:solidFill>
              </a:rPr>
              <a:t>ст.2 273-ФЗ)</a:t>
            </a:r>
          </a:p>
          <a:p>
            <a:pPr marL="0" indent="0">
              <a:buNone/>
            </a:pPr>
            <a:endParaRPr lang="ru-RU" sz="2800" dirty="0"/>
          </a:p>
          <a:p>
            <a:r>
              <a:rPr lang="ru-RU" sz="2800" b="1" dirty="0"/>
              <a:t>обучающийся с ограниченными возможностями здоровья - физическое лицо, имеющее недостатки в физическом и (или) психологическом развитии, подтвержденные психолого-медико-педагогической комиссией и препятствующие получению образования без создания специальных </a:t>
            </a:r>
            <a:r>
              <a:rPr lang="ru-RU" sz="2800" b="1" dirty="0" smtClean="0"/>
              <a:t>условий</a:t>
            </a:r>
          </a:p>
          <a:p>
            <a:pPr marL="0" indent="0">
              <a:buNone/>
            </a:pPr>
            <a:r>
              <a:rPr lang="ru-RU" sz="2800" b="1" dirty="0" smtClean="0">
                <a:solidFill>
                  <a:schemeClr val="accent3">
                    <a:lumMod val="75000"/>
                  </a:schemeClr>
                </a:solidFill>
              </a:rPr>
              <a:t>(п. 16 ст.2 273-ФЗ)</a:t>
            </a:r>
            <a:endParaRPr lang="ru-RU" sz="2800" b="1" dirty="0">
              <a:solidFill>
                <a:schemeClr val="accent3">
                  <a:lumMod val="75000"/>
                </a:schemeClr>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67544" y="620688"/>
            <a:ext cx="8208912" cy="4680520"/>
          </a:xfrm>
        </p:spPr>
        <p:txBody>
          <a:bodyPr>
            <a:normAutofit/>
          </a:bodyPr>
          <a:lstStyle/>
          <a:p>
            <a:pPr algn="ctr"/>
            <a:r>
              <a:rPr lang="ru-RU" dirty="0" smtClean="0">
                <a:solidFill>
                  <a:schemeClr val="accent1">
                    <a:lumMod val="60000"/>
                    <a:lumOff val="40000"/>
                  </a:schemeClr>
                </a:solidFill>
                <a:effectLst/>
              </a:rPr>
              <a:t>Обязанности</a:t>
            </a:r>
            <a:br>
              <a:rPr lang="ru-RU" dirty="0" smtClean="0">
                <a:solidFill>
                  <a:schemeClr val="accent1">
                    <a:lumMod val="60000"/>
                    <a:lumOff val="40000"/>
                  </a:schemeClr>
                </a:solidFill>
                <a:effectLst/>
              </a:rPr>
            </a:br>
            <a:r>
              <a:rPr lang="ru-RU" dirty="0" smtClean="0">
                <a:solidFill>
                  <a:schemeClr val="accent1">
                    <a:lumMod val="60000"/>
                    <a:lumOff val="40000"/>
                  </a:schemeClr>
                </a:solidFill>
                <a:effectLst/>
              </a:rPr>
              <a:t>учащихся</a:t>
            </a:r>
            <a:br>
              <a:rPr lang="ru-RU" dirty="0" smtClean="0">
                <a:solidFill>
                  <a:schemeClr val="accent1">
                    <a:lumMod val="60000"/>
                    <a:lumOff val="40000"/>
                  </a:schemeClr>
                </a:solidFill>
                <a:effectLst/>
              </a:rPr>
            </a:br>
            <a:r>
              <a:rPr lang="ru-RU" dirty="0" smtClean="0">
                <a:solidFill>
                  <a:schemeClr val="accent1">
                    <a:lumMod val="60000"/>
                    <a:lumOff val="40000"/>
                  </a:schemeClr>
                </a:solidFill>
                <a:effectLst/>
              </a:rPr>
              <a:t>образовательных </a:t>
            </a:r>
            <a:r>
              <a:rPr lang="ru-RU" dirty="0">
                <a:solidFill>
                  <a:schemeClr val="accent1">
                    <a:lumMod val="60000"/>
                    <a:lumOff val="40000"/>
                  </a:schemeClr>
                </a:solidFill>
                <a:effectLst/>
              </a:rPr>
              <a:t>организаций</a:t>
            </a:r>
            <a:endParaRPr lang="ru-RU" dirty="0">
              <a:solidFill>
                <a:schemeClr val="accent1">
                  <a:lumMod val="60000"/>
                  <a:lumOff val="40000"/>
                </a:schemeClr>
              </a:solidFill>
              <a:latin typeface="Times New Roman" pitchFamily="18" charset="0"/>
              <a:cs typeface="Times New Roman" pitchFamily="18" charset="0"/>
            </a:endParaRPr>
          </a:p>
        </p:txBody>
      </p:sp>
    </p:spTree>
    <p:extLst>
      <p:ext uri="{BB962C8B-B14F-4D97-AF65-F5344CB8AC3E}">
        <p14:creationId xmlns:p14="http://schemas.microsoft.com/office/powerpoint/2010/main" val="270467133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836712"/>
            <a:ext cx="8229600" cy="5487888"/>
          </a:xfrm>
        </p:spPr>
        <p:txBody>
          <a:bodyPr>
            <a:normAutofit fontScale="85000" lnSpcReduction="20000"/>
          </a:bodyPr>
          <a:lstStyle/>
          <a:p>
            <a:r>
              <a:rPr lang="ru-RU" sz="2800" dirty="0" smtClean="0"/>
              <a:t>1) добросовестно осваивать образовательную программу, выполнять индивидуальный учебный план, в том числе посещать предусмотренные учебным планом или индивидуальным учебным планом учебные занятия, осуществлять самостоятельную подготовку к занятиям, выполнять задания, данные педагогическими работниками в рамках образовательной программы;</a:t>
            </a:r>
          </a:p>
          <a:p>
            <a:r>
              <a:rPr lang="ru-RU" sz="2800" dirty="0" smtClean="0"/>
              <a:t>2) выполнять требования устава организации, осуществляющей образовательную деятельность, правил внутреннего распорядка, правил проживания в общежитиях и интернатах и иных локальных нормативных актов по вопросам организации и осуществления образовательной деятельности;</a:t>
            </a:r>
          </a:p>
          <a:p>
            <a:r>
              <a:rPr lang="ru-RU" sz="2800" dirty="0" smtClean="0"/>
              <a:t>3) заботиться о сохранении и об укреплении своего здоровья, стремиться к нравственному, духовному и физическому развитию и самосовершенствованию;</a:t>
            </a:r>
          </a:p>
        </p:txBody>
      </p:sp>
    </p:spTree>
    <p:extLst>
      <p:ext uri="{BB962C8B-B14F-4D97-AF65-F5344CB8AC3E}">
        <p14:creationId xmlns:p14="http://schemas.microsoft.com/office/powerpoint/2010/main" val="10167994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1340768"/>
            <a:ext cx="8229600" cy="4983832"/>
          </a:xfrm>
        </p:spPr>
        <p:txBody>
          <a:bodyPr>
            <a:normAutofit/>
          </a:bodyPr>
          <a:lstStyle/>
          <a:p>
            <a:r>
              <a:rPr lang="ru-RU" sz="2800" dirty="0" smtClean="0"/>
              <a:t>4) уважать честь и достоинство других обучающихся и работников организации, осуществляющей образовательную деятельность, не создавать препятствий для получения образования другими обучающимися;</a:t>
            </a:r>
          </a:p>
          <a:p>
            <a:r>
              <a:rPr lang="ru-RU" sz="2800" dirty="0" smtClean="0"/>
              <a:t>5) бережно относиться к имуществу организации, осуществляющей образовательную деятельность.</a:t>
            </a:r>
          </a:p>
          <a:p>
            <a:pPr>
              <a:buNone/>
            </a:pPr>
            <a:r>
              <a:rPr lang="ru-RU" sz="2800" b="1" dirty="0" smtClean="0">
                <a:solidFill>
                  <a:schemeClr val="accent3">
                    <a:lumMod val="75000"/>
                  </a:schemeClr>
                </a:solidFill>
              </a:rPr>
              <a:t>(ст.43 273-ФЗ)</a:t>
            </a:r>
            <a:endParaRPr lang="ru-RU" sz="2800" b="1" dirty="0">
              <a:solidFill>
                <a:schemeClr val="accent3">
                  <a:lumMod val="75000"/>
                </a:schemeClr>
              </a:solidFill>
            </a:endParaRPr>
          </a:p>
        </p:txBody>
      </p:sp>
    </p:spTree>
    <p:extLst>
      <p:ext uri="{BB962C8B-B14F-4D97-AF65-F5344CB8AC3E}">
        <p14:creationId xmlns:p14="http://schemas.microsoft.com/office/powerpoint/2010/main" val="14941845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42910" y="500042"/>
            <a:ext cx="8143932" cy="4401205"/>
          </a:xfrm>
          <a:prstGeom prst="rect">
            <a:avLst/>
          </a:prstGeom>
        </p:spPr>
        <p:txBody>
          <a:bodyPr wrap="square">
            <a:spAutoFit/>
          </a:bodyPr>
          <a:lstStyle/>
          <a:p>
            <a:pPr algn="ctr"/>
            <a:r>
              <a:rPr lang="ru-RU" sz="2800" b="1" i="1" dirty="0" smtClean="0"/>
              <a:t>Дисциплинарная ответственность обучающихся</a:t>
            </a:r>
            <a:endParaRPr lang="ru-RU" sz="2800" dirty="0" smtClean="0"/>
          </a:p>
          <a:p>
            <a:endParaRPr lang="ru-RU" sz="2800" b="1" dirty="0" smtClean="0">
              <a:solidFill>
                <a:schemeClr val="accent3">
                  <a:lumMod val="75000"/>
                </a:schemeClr>
              </a:solidFill>
            </a:endParaRPr>
          </a:p>
          <a:p>
            <a:pPr>
              <a:buFont typeface="Arial" pitchFamily="34" charset="0"/>
              <a:buChar char="•"/>
            </a:pPr>
            <a:r>
              <a:rPr lang="ru-RU" sz="2800" b="1" dirty="0" smtClean="0">
                <a:solidFill>
                  <a:schemeClr val="accent3">
                    <a:lumMod val="75000"/>
                  </a:schemeClr>
                </a:solidFill>
              </a:rPr>
              <a:t>Статья 43 273 ФЗ</a:t>
            </a:r>
          </a:p>
          <a:p>
            <a:pPr>
              <a:buFont typeface="Arial" pitchFamily="34" charset="0"/>
              <a:buChar char="•"/>
            </a:pPr>
            <a:endParaRPr lang="ru-RU" sz="2800" b="1" dirty="0" smtClean="0">
              <a:solidFill>
                <a:schemeClr val="accent3">
                  <a:lumMod val="75000"/>
                </a:schemeClr>
              </a:solidFill>
            </a:endParaRPr>
          </a:p>
          <a:p>
            <a:pPr>
              <a:buFont typeface="Arial" pitchFamily="34" charset="0"/>
              <a:buChar char="•"/>
            </a:pPr>
            <a:r>
              <a:rPr lang="ru-RU" sz="2800" b="1" dirty="0" smtClean="0">
                <a:solidFill>
                  <a:schemeClr val="accent3">
                    <a:lumMod val="75000"/>
                  </a:schemeClr>
                </a:solidFill>
              </a:rPr>
              <a:t>Приказ Министерства образования и науки РФ от 15 марта 2013 г. № 185 «Об утверждении Порядка применения к обучающимся и снятия с обучающихся мер дисциплинарного взыскания»</a:t>
            </a:r>
            <a:endParaRPr lang="ru-RU" sz="2800" dirty="0" smtClean="0"/>
          </a:p>
        </p:txBody>
      </p:sp>
    </p:spTree>
    <p:extLst>
      <p:ext uri="{BB962C8B-B14F-4D97-AF65-F5344CB8AC3E}">
        <p14:creationId xmlns:p14="http://schemas.microsoft.com/office/powerpoint/2010/main" val="302135512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28596" y="500042"/>
            <a:ext cx="8358246" cy="5693866"/>
          </a:xfrm>
          <a:prstGeom prst="rect">
            <a:avLst/>
          </a:prstGeom>
        </p:spPr>
        <p:txBody>
          <a:bodyPr wrap="square">
            <a:spAutoFit/>
          </a:bodyPr>
          <a:lstStyle/>
          <a:p>
            <a:r>
              <a:rPr lang="ru-RU" sz="2800" b="1" dirty="0" smtClean="0"/>
              <a:t>Основанием для наступления дисциплинарной ответственности обучающихся является совершение обучающимися дисциплинарного проступка.</a:t>
            </a:r>
            <a:r>
              <a:rPr lang="ru-RU" sz="2800" dirty="0" smtClean="0"/>
              <a:t> </a:t>
            </a:r>
          </a:p>
          <a:p>
            <a:endParaRPr lang="ru-RU" sz="2800" b="1" i="1" dirty="0" smtClean="0"/>
          </a:p>
          <a:p>
            <a:r>
              <a:rPr lang="ru-RU" sz="2800" b="1" i="1" dirty="0" smtClean="0"/>
              <a:t>Дисциплинарный проступок обучающегося</a:t>
            </a:r>
            <a:r>
              <a:rPr lang="ru-RU" sz="2800" i="1" dirty="0" smtClean="0"/>
              <a:t> понимается как неисполнение или нарушение устава организации, осуществляющей образовательную деятельность, правил внутреннего распорядка, правил проживания в общежитиях и интернатах и иных локальных нормативных актов по вопросам организации и осуществления образовательной деятельности.</a:t>
            </a:r>
            <a:endParaRPr lang="ru-RU" sz="2800" dirty="0"/>
          </a:p>
        </p:txBody>
      </p:sp>
    </p:spTree>
    <p:extLst>
      <p:ext uri="{BB962C8B-B14F-4D97-AF65-F5344CB8AC3E}">
        <p14:creationId xmlns:p14="http://schemas.microsoft.com/office/powerpoint/2010/main" val="229470698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42910" y="500042"/>
            <a:ext cx="8143932" cy="4401205"/>
          </a:xfrm>
          <a:prstGeom prst="rect">
            <a:avLst/>
          </a:prstGeom>
        </p:spPr>
        <p:txBody>
          <a:bodyPr wrap="square">
            <a:spAutoFit/>
          </a:bodyPr>
          <a:lstStyle/>
          <a:p>
            <a:r>
              <a:rPr lang="ru-RU" sz="2800" b="1" dirty="0" smtClean="0"/>
              <a:t>Дисциплинарный проступок должен быть совершен обучающимся виновно</a:t>
            </a:r>
            <a:r>
              <a:rPr lang="ru-RU" sz="2800" dirty="0" smtClean="0"/>
              <a:t>, т.е. обучающийся должен осознавать как запрещенный характер своих действий, так и предвидеть возможность наступления негативных последствий этих действий, если таковые последствия предусмотрены нормами соответствующих локальных актов организации,  осуществляющей образовательную деятельность.</a:t>
            </a:r>
          </a:p>
        </p:txBody>
      </p:sp>
    </p:spTree>
    <p:extLst>
      <p:ext uri="{BB962C8B-B14F-4D97-AF65-F5344CB8AC3E}">
        <p14:creationId xmlns:p14="http://schemas.microsoft.com/office/powerpoint/2010/main" val="66901149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42910" y="500042"/>
            <a:ext cx="8143932" cy="5262979"/>
          </a:xfrm>
          <a:prstGeom prst="rect">
            <a:avLst/>
          </a:prstGeom>
        </p:spPr>
        <p:txBody>
          <a:bodyPr wrap="square">
            <a:spAutoFit/>
          </a:bodyPr>
          <a:lstStyle/>
          <a:p>
            <a:pPr algn="ctr"/>
            <a:r>
              <a:rPr lang="ru-RU" sz="2800" b="1" dirty="0" smtClean="0"/>
              <a:t>Ограничения в применении мер дисциплинарного взыскания</a:t>
            </a:r>
            <a:r>
              <a:rPr lang="ru-RU" sz="2800" dirty="0" smtClean="0"/>
              <a:t> </a:t>
            </a:r>
          </a:p>
          <a:p>
            <a:endParaRPr lang="ru-RU" sz="2800" dirty="0" smtClean="0"/>
          </a:p>
          <a:p>
            <a:r>
              <a:rPr lang="ru-RU" sz="2800" b="1" u="sng" dirty="0" smtClean="0"/>
              <a:t>меры дисциплинарного взыскания не применяются: </a:t>
            </a:r>
          </a:p>
          <a:p>
            <a:pPr>
              <a:buFontTx/>
              <a:buChar char="-"/>
            </a:pPr>
            <a:r>
              <a:rPr lang="ru-RU" sz="2800" b="1" dirty="0" smtClean="0"/>
              <a:t>к обучающимся по образовательным программам дошкольного, начального общего образования, </a:t>
            </a:r>
          </a:p>
          <a:p>
            <a:pPr>
              <a:buFontTx/>
              <a:buChar char="-"/>
            </a:pPr>
            <a:r>
              <a:rPr lang="ru-RU" sz="2800" b="1" dirty="0" smtClean="0"/>
              <a:t> к обучающимся с ограниченными возможностями здоровья (с задержкой психического развития и различными формами умственной отсталости)</a:t>
            </a:r>
            <a:endParaRPr lang="ru-RU" sz="2800" dirty="0"/>
          </a:p>
        </p:txBody>
      </p:sp>
    </p:spTree>
    <p:extLst>
      <p:ext uri="{BB962C8B-B14F-4D97-AF65-F5344CB8AC3E}">
        <p14:creationId xmlns:p14="http://schemas.microsoft.com/office/powerpoint/2010/main" val="117469900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42910" y="500042"/>
            <a:ext cx="8143932" cy="4832092"/>
          </a:xfrm>
          <a:prstGeom prst="rect">
            <a:avLst/>
          </a:prstGeom>
        </p:spPr>
        <p:txBody>
          <a:bodyPr wrap="square">
            <a:spAutoFit/>
          </a:bodyPr>
          <a:lstStyle/>
          <a:p>
            <a:r>
              <a:rPr lang="ru-RU" sz="2800" dirty="0" smtClean="0"/>
              <a:t>За неисполнение или нарушение требований, установленных локальными нормативными актами по вопросам организации и осуществления образовательной деятельности, к обучающимся могут быть применены меры дисциплинарного взыскания </a:t>
            </a:r>
          </a:p>
          <a:p>
            <a:pPr>
              <a:buFontTx/>
              <a:buChar char="-"/>
            </a:pPr>
            <a:r>
              <a:rPr lang="ru-RU" sz="2800" dirty="0" smtClean="0"/>
              <a:t> замечание</a:t>
            </a:r>
          </a:p>
          <a:p>
            <a:pPr>
              <a:buFontTx/>
              <a:buChar char="-"/>
            </a:pPr>
            <a:r>
              <a:rPr lang="ru-RU" sz="2800" dirty="0" smtClean="0"/>
              <a:t> выговор</a:t>
            </a:r>
          </a:p>
          <a:p>
            <a:pPr>
              <a:buFontTx/>
              <a:buChar char="-"/>
            </a:pPr>
            <a:r>
              <a:rPr lang="ru-RU" sz="2800" dirty="0" smtClean="0"/>
              <a:t> отчисление из организации, осуществляющей образовательную деятельность. </a:t>
            </a:r>
          </a:p>
          <a:p>
            <a:r>
              <a:rPr lang="ru-RU" sz="2800" b="1" dirty="0" smtClean="0"/>
              <a:t>Данный перечень является закрытым </a:t>
            </a:r>
            <a:endParaRPr lang="ru-RU" sz="2800" b="1" dirty="0"/>
          </a:p>
        </p:txBody>
      </p:sp>
    </p:spTree>
    <p:extLst>
      <p:ext uri="{BB962C8B-B14F-4D97-AF65-F5344CB8AC3E}">
        <p14:creationId xmlns:p14="http://schemas.microsoft.com/office/powerpoint/2010/main" val="2105787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85720" y="500042"/>
            <a:ext cx="8858280" cy="5909310"/>
          </a:xfrm>
          <a:prstGeom prst="rect">
            <a:avLst/>
          </a:prstGeom>
        </p:spPr>
        <p:txBody>
          <a:bodyPr wrap="square">
            <a:spAutoFit/>
          </a:bodyPr>
          <a:lstStyle/>
          <a:p>
            <a:pPr algn="ctr"/>
            <a:r>
              <a:rPr lang="ru-RU" sz="2800" b="1" dirty="0" smtClean="0"/>
              <a:t>Требования к порядку применения дисциплинарных взысканий</a:t>
            </a:r>
          </a:p>
          <a:p>
            <a:endParaRPr lang="ru-RU" sz="1000" b="1" dirty="0" smtClean="0"/>
          </a:p>
          <a:p>
            <a:pPr>
              <a:buFontTx/>
              <a:buChar char="-"/>
            </a:pPr>
            <a:r>
              <a:rPr lang="ru-RU" sz="2600" dirty="0" smtClean="0"/>
              <a:t>не допускается применение мер дисциплинарного взыскания к обучающимся во время их болезни, каникул, академического отпуска, отпуска по беременности и родам или отпуска по уходу за ребенком. </a:t>
            </a:r>
          </a:p>
          <a:p>
            <a:pPr>
              <a:buFontTx/>
              <a:buChar char="-"/>
            </a:pPr>
            <a:r>
              <a:rPr lang="ru-RU" sz="2600" dirty="0" smtClean="0"/>
              <a:t> при выборе меры дисциплинарного взыскания организация, осуществляющая образовательную деятельность, должна учитывать тяжесть дисциплинарного проступка, причины и обстоятельства, при которых он совершен, предыдущее поведение обучающегося, его психофизическое и эмоциональное состояние, а также мнение советов обучающихся, советов родителей.</a:t>
            </a:r>
          </a:p>
        </p:txBody>
      </p:sp>
    </p:spTree>
    <p:extLst>
      <p:ext uri="{BB962C8B-B14F-4D97-AF65-F5344CB8AC3E}">
        <p14:creationId xmlns:p14="http://schemas.microsoft.com/office/powerpoint/2010/main" val="388617203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57158" y="500042"/>
            <a:ext cx="8429684" cy="5924699"/>
          </a:xfrm>
          <a:prstGeom prst="rect">
            <a:avLst/>
          </a:prstGeom>
        </p:spPr>
        <p:txBody>
          <a:bodyPr wrap="square">
            <a:spAutoFit/>
          </a:bodyPr>
          <a:lstStyle/>
          <a:p>
            <a:pPr>
              <a:buFont typeface="Arial" pitchFamily="34" charset="0"/>
              <a:buChar char="•"/>
            </a:pPr>
            <a:r>
              <a:rPr lang="ru-RU" sz="2800" dirty="0" smtClean="0"/>
              <a:t> </a:t>
            </a:r>
            <a:r>
              <a:rPr lang="ru-RU" sz="2700" dirty="0" smtClean="0"/>
              <a:t>По решению ОООД, за неоднократное совершение дисциплинарных проступков, предусмотренных частью 4 ст.43 273-ФЗ, допускается применение отчисления несовершеннолетнего обучающегося, достигшего возраста пятнадцати лет, из ОООД, как меры дисциплинарного взыскания. </a:t>
            </a:r>
          </a:p>
          <a:p>
            <a:pPr>
              <a:buFont typeface="Arial" pitchFamily="34" charset="0"/>
              <a:buChar char="•"/>
            </a:pPr>
            <a:r>
              <a:rPr lang="ru-RU" sz="2700" dirty="0" smtClean="0"/>
              <a:t> Отчисление несовершеннолетнего обучающегося применяется, если иные меры дисциплинарного взыскания и меры педагогического воздействия не дали результата и дальнейшее его пребывание в ОООД оказывает отрицательное влияние на других обучающихся, нарушает их права и права работников  ОООД, а также нормальное функционирование ОООД.</a:t>
            </a:r>
            <a:endParaRPr lang="ru-RU" sz="2700" dirty="0"/>
          </a:p>
        </p:txBody>
      </p:sp>
    </p:spTree>
    <p:extLst>
      <p:ext uri="{BB962C8B-B14F-4D97-AF65-F5344CB8AC3E}">
        <p14:creationId xmlns:p14="http://schemas.microsoft.com/office/powerpoint/2010/main" val="28390002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42910" y="500042"/>
            <a:ext cx="8143932" cy="6124754"/>
          </a:xfrm>
          <a:prstGeom prst="rect">
            <a:avLst/>
          </a:prstGeom>
        </p:spPr>
        <p:txBody>
          <a:bodyPr wrap="square">
            <a:spAutoFit/>
          </a:bodyPr>
          <a:lstStyle/>
          <a:p>
            <a:r>
              <a:rPr lang="ru-RU" sz="2800" b="1" dirty="0" smtClean="0"/>
              <a:t>Ст. 33 273-ФЗ устанавливает </a:t>
            </a:r>
            <a:r>
              <a:rPr lang="ru-RU" sz="2800" b="1" dirty="0"/>
              <a:t>более частные виды обучающихся</a:t>
            </a:r>
            <a:r>
              <a:rPr lang="ru-RU" sz="2800" dirty="0"/>
              <a:t>. </a:t>
            </a:r>
            <a:endParaRPr lang="ru-RU" sz="2800" dirty="0" smtClean="0"/>
          </a:p>
          <a:p>
            <a:r>
              <a:rPr lang="ru-RU" sz="2800" dirty="0" smtClean="0"/>
              <a:t>К </a:t>
            </a:r>
            <a:r>
              <a:rPr lang="ru-RU" sz="2800" dirty="0"/>
              <a:t>обучающимся в зависимости от уровня осваиваемой образовательной программы, формы обучения, режима пребывания в образовательной организации относятся</a:t>
            </a:r>
            <a:r>
              <a:rPr lang="ru-RU" sz="2800" dirty="0" smtClean="0"/>
              <a:t>:</a:t>
            </a:r>
          </a:p>
          <a:p>
            <a:endParaRPr lang="ru-RU" sz="2800" dirty="0"/>
          </a:p>
          <a:p>
            <a:r>
              <a:rPr lang="ru-RU" sz="2800" dirty="0" smtClean="0"/>
              <a:t>- </a:t>
            </a:r>
            <a:r>
              <a:rPr lang="ru-RU" sz="2800" b="1" dirty="0"/>
              <a:t>воспитанники</a:t>
            </a:r>
            <a:r>
              <a:rPr lang="ru-RU" sz="2800" dirty="0"/>
              <a:t> - лица, осваивающие образовательную программу дошкольного образования, лица, осваивающие основную общеобразовательную программу с одновременным проживанием или нахождением в образовательной организации;</a:t>
            </a:r>
          </a:p>
          <a:p>
            <a:endParaRPr lang="ru-RU" sz="2800" dirty="0"/>
          </a:p>
        </p:txBody>
      </p:sp>
    </p:spTree>
    <p:extLst>
      <p:ext uri="{BB962C8B-B14F-4D97-AF65-F5344CB8AC3E}">
        <p14:creationId xmlns:p14="http://schemas.microsoft.com/office/powerpoint/2010/main" val="181206574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42910" y="500042"/>
            <a:ext cx="8143932" cy="5693866"/>
          </a:xfrm>
          <a:prstGeom prst="rect">
            <a:avLst/>
          </a:prstGeom>
        </p:spPr>
        <p:txBody>
          <a:bodyPr wrap="square">
            <a:spAutoFit/>
          </a:bodyPr>
          <a:lstStyle/>
          <a:p>
            <a:pPr>
              <a:buFont typeface="Arial" pitchFamily="34" charset="0"/>
              <a:buChar char="•"/>
            </a:pPr>
            <a:r>
              <a:rPr lang="ru-RU" sz="2800" dirty="0" smtClean="0"/>
              <a:t> Решение об отчислении несовершеннолетнего обучающегося, достигшего возраста пятнадцати лет и не получившего основного общего образования, как мера дисциплинарного взыскания принимается с учетом мнения его родителей (законных представителей) и с согласия комиссии по делам несовершеннолетних и защите их прав. </a:t>
            </a:r>
          </a:p>
          <a:p>
            <a:pPr>
              <a:buFont typeface="Arial" pitchFamily="34" charset="0"/>
              <a:buChar char="•"/>
            </a:pPr>
            <a:r>
              <a:rPr lang="ru-RU" sz="2800" dirty="0" smtClean="0"/>
              <a:t>Решение об отчислении детей-сирот и детей, оставшихся без попечения родителей, принимается с согласия комиссии по делам несовершеннолетних и защите их прав и органа опеки и попечительства</a:t>
            </a:r>
            <a:endParaRPr lang="ru-RU" sz="2800" dirty="0"/>
          </a:p>
        </p:txBody>
      </p:sp>
    </p:spTree>
    <p:extLst>
      <p:ext uri="{BB962C8B-B14F-4D97-AF65-F5344CB8AC3E}">
        <p14:creationId xmlns:p14="http://schemas.microsoft.com/office/powerpoint/2010/main" val="280584654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28596" y="500042"/>
            <a:ext cx="8358246" cy="5693866"/>
          </a:xfrm>
          <a:prstGeom prst="rect">
            <a:avLst/>
          </a:prstGeom>
        </p:spPr>
        <p:txBody>
          <a:bodyPr wrap="square">
            <a:spAutoFit/>
          </a:bodyPr>
          <a:lstStyle/>
          <a:p>
            <a:pPr>
              <a:buFont typeface="Arial" pitchFamily="34" charset="0"/>
              <a:buChar char="•"/>
            </a:pPr>
            <a:r>
              <a:rPr lang="ru-RU" sz="2800" dirty="0" smtClean="0"/>
              <a:t> Отчисление несовершеннолетнего обучающегося как мера дисциплинарного взыскания не применяется, если сроки ранее примененных к обучающемуся мер дисциплинарного взыскания истекли и (или) меры дисциплинарного взыскания сняты в установленном порядке</a:t>
            </a:r>
          </a:p>
          <a:p>
            <a:pPr>
              <a:buFont typeface="Arial" pitchFamily="34" charset="0"/>
              <a:buChar char="•"/>
            </a:pPr>
            <a:r>
              <a:rPr lang="ru-RU" sz="2800" dirty="0" smtClean="0"/>
              <a:t> ОООД обязана незамедлительно проинформировать об отчислении несовершеннолетнего обучающегося в качестве меры дисциплинарного взыскания орган местного самоуправления, осуществляющий управление в сфере образования</a:t>
            </a:r>
            <a:endParaRPr lang="ru-RU" sz="2800" dirty="0"/>
          </a:p>
        </p:txBody>
      </p:sp>
    </p:spTree>
    <p:extLst>
      <p:ext uri="{BB962C8B-B14F-4D97-AF65-F5344CB8AC3E}">
        <p14:creationId xmlns:p14="http://schemas.microsoft.com/office/powerpoint/2010/main" val="352126471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28596" y="500042"/>
            <a:ext cx="8358246" cy="4832092"/>
          </a:xfrm>
          <a:prstGeom prst="rect">
            <a:avLst/>
          </a:prstGeom>
        </p:spPr>
        <p:txBody>
          <a:bodyPr wrap="square">
            <a:spAutoFit/>
          </a:bodyPr>
          <a:lstStyle/>
          <a:p>
            <a:pPr>
              <a:buFont typeface="Arial" pitchFamily="34" charset="0"/>
              <a:buChar char="•"/>
            </a:pPr>
            <a:r>
              <a:rPr lang="ru-RU" sz="2800" dirty="0" smtClean="0"/>
              <a:t> за каждый дисциплинарный проступок может быть применена одна мера дисциплинарного взыскания.</a:t>
            </a:r>
          </a:p>
          <a:p>
            <a:pPr>
              <a:buFont typeface="Arial" pitchFamily="34" charset="0"/>
              <a:buChar char="•"/>
            </a:pPr>
            <a:r>
              <a:rPr lang="ru-RU" sz="2800" b="1" dirty="0" smtClean="0"/>
              <a:t> </a:t>
            </a:r>
            <a:r>
              <a:rPr lang="ru-RU" sz="2800" dirty="0" smtClean="0"/>
              <a:t>до применения меры дисциплинарного взыскания организация, осуществляющая образовательную деятельность, должна затребовать от обучающегося письменное объяснение. Если по истечении трех учебных дней указанное объяснение обучающимся не представлено, то составляется соответствующий акт. </a:t>
            </a:r>
            <a:endParaRPr lang="ru-RU" sz="2800" dirty="0"/>
          </a:p>
        </p:txBody>
      </p:sp>
    </p:spTree>
    <p:extLst>
      <p:ext uri="{BB962C8B-B14F-4D97-AF65-F5344CB8AC3E}">
        <p14:creationId xmlns:p14="http://schemas.microsoft.com/office/powerpoint/2010/main" val="200063530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85720" y="500042"/>
            <a:ext cx="8501122" cy="6063198"/>
          </a:xfrm>
          <a:prstGeom prst="rect">
            <a:avLst/>
          </a:prstGeom>
        </p:spPr>
        <p:txBody>
          <a:bodyPr wrap="square">
            <a:spAutoFit/>
          </a:bodyPr>
          <a:lstStyle/>
          <a:p>
            <a:pPr>
              <a:buFont typeface="Arial" pitchFamily="34" charset="0"/>
              <a:buChar char="•"/>
            </a:pPr>
            <a:r>
              <a:rPr lang="ru-RU" sz="2800" dirty="0" smtClean="0"/>
              <a:t> </a:t>
            </a:r>
            <a:r>
              <a:rPr lang="ru-RU" sz="2400" dirty="0" smtClean="0"/>
              <a:t>Отказ или уклонение обучающегося от предоставления им письменного объяснения не является основанием для освобождения его от дисциплинарного взыскания. </a:t>
            </a:r>
          </a:p>
          <a:p>
            <a:pPr>
              <a:buFont typeface="Arial" pitchFamily="34" charset="0"/>
              <a:buChar char="•"/>
            </a:pPr>
            <a:r>
              <a:rPr lang="ru-RU" sz="2400" dirty="0" smtClean="0"/>
              <a:t> Мера дисциплинарного взыскания применяется не позднее одного месяца со дня обнаружения проступка, не считая времени отсутствия обучающегося, указанного в </a:t>
            </a:r>
            <a:r>
              <a:rPr lang="ru-RU" sz="2400" dirty="0" smtClean="0">
                <a:hlinkClick r:id="rId2"/>
              </a:rPr>
              <a:t>пункте 7</a:t>
            </a:r>
            <a:r>
              <a:rPr lang="ru-RU" sz="2400" dirty="0" smtClean="0"/>
              <a:t> Порядка, а также времени, необходимого на учет мнения советов обучающихся, представительных органов обучающихся, советов родителей (законных представителей) несовершеннолетних обучающихся ОООД, но не более семи учебных дней со дня представления руководителю ОООД мотивированного мнения указанных советов и органов в письменной форме» </a:t>
            </a:r>
            <a:r>
              <a:rPr lang="ru-RU" sz="2400" i="1" dirty="0" smtClean="0"/>
              <a:t>(</a:t>
            </a:r>
            <a:r>
              <a:rPr lang="ru-RU" sz="2400" i="1" dirty="0" smtClean="0">
                <a:hlinkClick r:id="rId2"/>
              </a:rPr>
              <a:t>п. 7</a:t>
            </a:r>
            <a:r>
              <a:rPr lang="ru-RU" sz="2400" i="1" dirty="0" smtClean="0"/>
              <a:t> предусматривает отсутствие обучающихся во время их болезни, каникул, академического отпуска, отпуска по беременности и родам или отпуска по уходу за ребенком).</a:t>
            </a:r>
            <a:endParaRPr lang="ru-RU" sz="2400" i="1" dirty="0"/>
          </a:p>
        </p:txBody>
      </p:sp>
    </p:spTree>
    <p:extLst>
      <p:ext uri="{BB962C8B-B14F-4D97-AF65-F5344CB8AC3E}">
        <p14:creationId xmlns:p14="http://schemas.microsoft.com/office/powerpoint/2010/main" val="209167519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85720" y="500042"/>
            <a:ext cx="8501122" cy="5724644"/>
          </a:xfrm>
          <a:prstGeom prst="rect">
            <a:avLst/>
          </a:prstGeom>
        </p:spPr>
        <p:txBody>
          <a:bodyPr wrap="square">
            <a:spAutoFit/>
          </a:bodyPr>
          <a:lstStyle/>
          <a:p>
            <a:pPr>
              <a:buFont typeface="Arial" pitchFamily="34" charset="0"/>
              <a:buChar char="•"/>
            </a:pPr>
            <a:r>
              <a:rPr lang="ru-RU" sz="2800" dirty="0" smtClean="0"/>
              <a:t> </a:t>
            </a:r>
            <a:r>
              <a:rPr lang="ru-RU" sz="2600" dirty="0" smtClean="0"/>
              <a:t>применение к обучающемуся меры дисциплинарного взыскания оформляется в виде приказа руководителя организации, осуществляющей образовательную деятельность, который доводится до обучающегося, родителей (законных представителей) несовершеннолетнего обучающегося под роспись в течение трех учебных дней со дня его издания, не считая времени отсутствия обучающегося в организации, осуществляющей образовательную деятельность</a:t>
            </a:r>
          </a:p>
          <a:p>
            <a:pPr>
              <a:buFont typeface="Arial" pitchFamily="34" charset="0"/>
              <a:buChar char="•"/>
            </a:pPr>
            <a:r>
              <a:rPr lang="ru-RU" sz="2600" b="1" dirty="0" smtClean="0"/>
              <a:t> </a:t>
            </a:r>
            <a:r>
              <a:rPr lang="ru-RU" sz="2600" dirty="0" smtClean="0"/>
              <a:t>отказ обучающегося, родителей (законных представителей) несовершеннолетнего обучающегося ознакомиться с указанным приказом под роспись оформляется соответствующим актом.</a:t>
            </a:r>
            <a:endParaRPr lang="ru-RU" sz="2600" dirty="0"/>
          </a:p>
        </p:txBody>
      </p:sp>
    </p:spTree>
    <p:extLst>
      <p:ext uri="{BB962C8B-B14F-4D97-AF65-F5344CB8AC3E}">
        <p14:creationId xmlns:p14="http://schemas.microsoft.com/office/powerpoint/2010/main" val="210673417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85720" y="500042"/>
            <a:ext cx="8501122" cy="5724644"/>
          </a:xfrm>
          <a:prstGeom prst="rect">
            <a:avLst/>
          </a:prstGeom>
        </p:spPr>
        <p:txBody>
          <a:bodyPr wrap="square">
            <a:spAutoFit/>
          </a:bodyPr>
          <a:lstStyle/>
          <a:p>
            <a:pPr>
              <a:buFont typeface="Arial" pitchFamily="34" charset="0"/>
              <a:buChar char="•"/>
            </a:pPr>
            <a:r>
              <a:rPr lang="ru-RU" sz="2800" dirty="0" smtClean="0"/>
              <a:t> </a:t>
            </a:r>
            <a:r>
              <a:rPr lang="ru-RU" sz="2600" dirty="0" smtClean="0"/>
              <a:t>если в течение года со дня применения меры дисциплинарного взыскания к обучающемуся не будет применена новая мера дисциплинарного взыскания, то он считается не имеющим меры дисциплинарного взыскания. </a:t>
            </a:r>
          </a:p>
          <a:p>
            <a:pPr>
              <a:buFont typeface="Arial" pitchFamily="34" charset="0"/>
              <a:buChar char="•"/>
            </a:pPr>
            <a:r>
              <a:rPr lang="ru-RU" sz="2600" smtClean="0"/>
              <a:t> руководитель </a:t>
            </a:r>
            <a:r>
              <a:rPr lang="ru-RU" sz="2600" dirty="0" smtClean="0"/>
              <a:t>организации, осуществляющей образовательную деятельность, до истечения года со дня применения меры дисциплинарного взыскания имеет право снять ее с обучающегося по собственной инициативе, просьбе самого обучающегося, родителей (законных представителей) несовершеннолетнего обучающегося, ходатайству советов обучающихся или советов родителей (законных представителей) несовершеннолетних обучающихся.</a:t>
            </a:r>
            <a:endParaRPr lang="ru-RU" sz="2600" dirty="0"/>
          </a:p>
        </p:txBody>
      </p:sp>
    </p:spTree>
    <p:extLst>
      <p:ext uri="{BB962C8B-B14F-4D97-AF65-F5344CB8AC3E}">
        <p14:creationId xmlns:p14="http://schemas.microsoft.com/office/powerpoint/2010/main" val="12965044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42910" y="500042"/>
            <a:ext cx="8143932" cy="4832092"/>
          </a:xfrm>
          <a:prstGeom prst="rect">
            <a:avLst/>
          </a:prstGeom>
        </p:spPr>
        <p:txBody>
          <a:bodyPr wrap="square">
            <a:spAutoFit/>
          </a:bodyPr>
          <a:lstStyle/>
          <a:p>
            <a:r>
              <a:rPr lang="ru-RU" sz="2800" b="1" dirty="0" smtClean="0"/>
              <a:t>- учащиеся</a:t>
            </a:r>
            <a:r>
              <a:rPr lang="ru-RU" sz="2800" dirty="0" smtClean="0"/>
              <a:t> </a:t>
            </a:r>
            <a:r>
              <a:rPr lang="ru-RU" sz="2800" dirty="0"/>
              <a:t>- лица, осваивающие образовательные программы начального общего, основного общего или среднего общего образования, дополнительные общеобразовательные программы;</a:t>
            </a:r>
          </a:p>
          <a:p>
            <a:r>
              <a:rPr lang="ru-RU" sz="2800" dirty="0" smtClean="0"/>
              <a:t>- </a:t>
            </a:r>
            <a:r>
              <a:rPr lang="ru-RU" sz="2800" b="1" dirty="0"/>
              <a:t>экстерны</a:t>
            </a:r>
            <a:r>
              <a:rPr lang="ru-RU" sz="2800" dirty="0"/>
              <a:t> - лица, зачисленные в организацию, осуществляющую образовательную деятельность по имеющим государственную аккредитацию образовательным программам, для прохождения промежуточной и государственной итоговой аттестации.</a:t>
            </a:r>
          </a:p>
        </p:txBody>
      </p:sp>
    </p:spTree>
    <p:extLst>
      <p:ext uri="{BB962C8B-B14F-4D97-AF65-F5344CB8AC3E}">
        <p14:creationId xmlns:p14="http://schemas.microsoft.com/office/powerpoint/2010/main" val="3885485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42910" y="500042"/>
            <a:ext cx="8143932" cy="1384995"/>
          </a:xfrm>
          <a:prstGeom prst="rect">
            <a:avLst/>
          </a:prstGeom>
        </p:spPr>
        <p:txBody>
          <a:bodyPr wrap="square">
            <a:spAutoFit/>
          </a:bodyPr>
          <a:lstStyle/>
          <a:p>
            <a:pPr algn="ctr"/>
            <a:r>
              <a:rPr lang="ru-RU" sz="2800" b="1" i="1" dirty="0" smtClean="0"/>
              <a:t>Конституционные основы </a:t>
            </a:r>
            <a:r>
              <a:rPr lang="ru-RU" sz="2800" b="1" i="1" dirty="0"/>
              <a:t>законодательного регулирования </a:t>
            </a:r>
            <a:endParaRPr lang="ru-RU" sz="2800" b="1" i="1" dirty="0" smtClean="0"/>
          </a:p>
          <a:p>
            <a:pPr algn="ctr"/>
            <a:r>
              <a:rPr lang="ru-RU" sz="2800" b="1" i="1" dirty="0" smtClean="0"/>
              <a:t>статуса </a:t>
            </a:r>
            <a:r>
              <a:rPr lang="ru-RU" sz="2800" b="1" i="1" dirty="0"/>
              <a:t>обучающихся</a:t>
            </a:r>
            <a:endParaRPr lang="ru-RU" sz="2800" dirty="0"/>
          </a:p>
        </p:txBody>
      </p:sp>
      <p:sp>
        <p:nvSpPr>
          <p:cNvPr id="1025" name="Rectangle 1"/>
          <p:cNvSpPr>
            <a:spLocks noChangeArrowheads="1"/>
          </p:cNvSpPr>
          <p:nvPr/>
        </p:nvSpPr>
        <p:spPr bwMode="auto">
          <a:xfrm>
            <a:off x="251520" y="2446668"/>
            <a:ext cx="8712968"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kumimoji="0" lang="ru-RU" sz="2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 - </a:t>
            </a:r>
            <a:r>
              <a:rPr lang="ru-RU" sz="2400" dirty="0" smtClean="0"/>
              <a:t>человек</a:t>
            </a:r>
            <a:r>
              <a:rPr lang="ru-RU" sz="2400" dirty="0"/>
              <a:t>, его права и свободы являются высшей </a:t>
            </a:r>
            <a:r>
              <a:rPr lang="ru-RU" sz="2400" dirty="0" smtClean="0"/>
              <a:t>ценностью</a:t>
            </a:r>
            <a:r>
              <a:rPr lang="ru-RU" sz="2400" dirty="0"/>
              <a:t> </a:t>
            </a:r>
            <a:r>
              <a:rPr lang="ru-RU" sz="2400" b="1" dirty="0" smtClean="0">
                <a:solidFill>
                  <a:schemeClr val="accent4">
                    <a:lumMod val="75000"/>
                  </a:schemeClr>
                </a:solidFill>
              </a:rPr>
              <a:t>(ст.2 Конституции РФ)</a:t>
            </a:r>
          </a:p>
          <a:p>
            <a:r>
              <a:rPr lang="ru-RU" sz="2400" dirty="0" smtClean="0"/>
              <a:t>- </a:t>
            </a:r>
            <a:r>
              <a:rPr lang="ru-RU" sz="2400" dirty="0"/>
              <a:t>запрещена дискриминация по признакам пола, расы, национальности, языка, происхождения, имущественного и должностного положения, места жительства, отношения к религии, убеждений, принадлежности к общественным объединениям, а также других обстоятельств. Запрещаются любые формы ограничения прав граждан по признакам социальной, расовой, национальной, языковой или религиозной </a:t>
            </a:r>
            <a:r>
              <a:rPr lang="ru-RU" sz="2400" dirty="0" smtClean="0"/>
              <a:t>принадлежности </a:t>
            </a:r>
            <a:r>
              <a:rPr lang="ru-RU" sz="2400" b="1" dirty="0" smtClean="0">
                <a:solidFill>
                  <a:schemeClr val="accent4">
                    <a:lumMod val="75000"/>
                  </a:schemeClr>
                </a:solidFill>
              </a:rPr>
              <a:t>(ст. 19 Конституции РФ)</a:t>
            </a:r>
          </a:p>
        </p:txBody>
      </p:sp>
    </p:spTree>
    <p:extLst>
      <p:ext uri="{BB962C8B-B14F-4D97-AF65-F5344CB8AC3E}">
        <p14:creationId xmlns:p14="http://schemas.microsoft.com/office/powerpoint/2010/main" val="18120657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42910" y="500043"/>
            <a:ext cx="8033546" cy="1255728"/>
          </a:xfrm>
          <a:prstGeom prst="rect">
            <a:avLst/>
          </a:prstGeom>
        </p:spPr>
        <p:txBody>
          <a:bodyPr wrap="square">
            <a:spAutoFit/>
          </a:bodyPr>
          <a:lstStyle/>
          <a:p>
            <a:pPr algn="ctr">
              <a:lnSpc>
                <a:spcPct val="90000"/>
              </a:lnSpc>
            </a:pPr>
            <a:r>
              <a:rPr lang="ru-RU" sz="2800" b="1" i="1" dirty="0" smtClean="0"/>
              <a:t>Конституционные основы </a:t>
            </a:r>
            <a:r>
              <a:rPr lang="ru-RU" sz="2800" b="1" i="1" dirty="0"/>
              <a:t>законодательного регулирования </a:t>
            </a:r>
            <a:endParaRPr lang="ru-RU" sz="2800" b="1" i="1" dirty="0" smtClean="0"/>
          </a:p>
          <a:p>
            <a:pPr algn="ctr">
              <a:lnSpc>
                <a:spcPct val="90000"/>
              </a:lnSpc>
            </a:pPr>
            <a:r>
              <a:rPr lang="ru-RU" sz="2800" b="1" i="1" dirty="0" smtClean="0"/>
              <a:t>статуса </a:t>
            </a:r>
            <a:r>
              <a:rPr lang="ru-RU" sz="2800" b="1" i="1" dirty="0"/>
              <a:t>обучающихся</a:t>
            </a:r>
            <a:endParaRPr lang="ru-RU" sz="2800" dirty="0"/>
          </a:p>
        </p:txBody>
      </p:sp>
      <p:sp>
        <p:nvSpPr>
          <p:cNvPr id="1025" name="Rectangle 1"/>
          <p:cNvSpPr>
            <a:spLocks noChangeArrowheads="1"/>
          </p:cNvSpPr>
          <p:nvPr/>
        </p:nvSpPr>
        <p:spPr bwMode="auto">
          <a:xfrm>
            <a:off x="0" y="1890079"/>
            <a:ext cx="9036496" cy="48936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kumimoji="0" lang="ru-RU" sz="2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 - </a:t>
            </a:r>
            <a:r>
              <a:rPr lang="ru-RU" sz="2400" dirty="0" smtClean="0"/>
              <a:t>достоинство </a:t>
            </a:r>
            <a:r>
              <a:rPr lang="ru-RU" sz="2400" dirty="0"/>
              <a:t>личности охраняется государством. Ничто не может быть основанием для его умаления. Никто не должен подвергаться пыткам, насилию, другому жестокому или унижающему человеческое достоинство обращению или </a:t>
            </a:r>
            <a:r>
              <a:rPr lang="ru-RU" sz="2400" dirty="0" smtClean="0"/>
              <a:t>наказанию </a:t>
            </a:r>
            <a:r>
              <a:rPr lang="ru-RU" sz="2400" b="1" dirty="0" smtClean="0">
                <a:solidFill>
                  <a:schemeClr val="accent4">
                    <a:lumMod val="75000"/>
                  </a:schemeClr>
                </a:solidFill>
              </a:rPr>
              <a:t>(ст. 21 Конституции РФ)</a:t>
            </a:r>
            <a:endParaRPr lang="ru-RU" sz="2400" b="1" dirty="0">
              <a:solidFill>
                <a:schemeClr val="accent4">
                  <a:lumMod val="75000"/>
                </a:schemeClr>
              </a:solidFill>
            </a:endParaRPr>
          </a:p>
          <a:p>
            <a:r>
              <a:rPr lang="ru-RU" sz="2400" dirty="0" smtClean="0"/>
              <a:t>- каждый </a:t>
            </a:r>
            <a:r>
              <a:rPr lang="ru-RU" sz="2400" dirty="0"/>
              <a:t>имеет право на свободу и личную </a:t>
            </a:r>
            <a:r>
              <a:rPr lang="ru-RU" sz="2400" dirty="0" smtClean="0"/>
              <a:t>неприкосновенность, на </a:t>
            </a:r>
            <a:r>
              <a:rPr lang="ru-RU" sz="2400" dirty="0"/>
              <a:t>неприкосновенность частной жизни, личную и семейную тайну, защиту своей чести и доброго </a:t>
            </a:r>
            <a:r>
              <a:rPr lang="ru-RU" sz="2400" dirty="0" smtClean="0"/>
              <a:t>имени, на </a:t>
            </a:r>
            <a:r>
              <a:rPr lang="ru-RU" sz="2400" dirty="0"/>
              <a:t>тайну переписки, телефонных переговоров, почтовых, телеграфных и иных сообщений. </a:t>
            </a:r>
            <a:endParaRPr lang="ru-RU" sz="2400" dirty="0" smtClean="0"/>
          </a:p>
          <a:p>
            <a:r>
              <a:rPr lang="ru-RU" sz="2400" dirty="0" smtClean="0"/>
              <a:t>Сбор</a:t>
            </a:r>
            <a:r>
              <a:rPr lang="ru-RU" sz="2400" dirty="0"/>
              <a:t>, хранение, использование и распространение информации о частной жизни лица без его согласия не </a:t>
            </a:r>
            <a:r>
              <a:rPr lang="ru-RU" sz="2400" dirty="0" smtClean="0"/>
              <a:t>допускаются</a:t>
            </a:r>
            <a:endParaRPr lang="ru-RU" sz="2400" b="1" dirty="0">
              <a:solidFill>
                <a:schemeClr val="accent4">
                  <a:lumMod val="75000"/>
                </a:schemeClr>
              </a:solidFill>
            </a:endParaRPr>
          </a:p>
        </p:txBody>
      </p:sp>
    </p:spTree>
    <p:extLst>
      <p:ext uri="{BB962C8B-B14F-4D97-AF65-F5344CB8AC3E}">
        <p14:creationId xmlns:p14="http://schemas.microsoft.com/office/powerpoint/2010/main" val="353265350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42910" y="500043"/>
            <a:ext cx="8033546" cy="1255728"/>
          </a:xfrm>
          <a:prstGeom prst="rect">
            <a:avLst/>
          </a:prstGeom>
        </p:spPr>
        <p:txBody>
          <a:bodyPr wrap="square">
            <a:spAutoFit/>
          </a:bodyPr>
          <a:lstStyle/>
          <a:p>
            <a:pPr algn="ctr">
              <a:lnSpc>
                <a:spcPct val="90000"/>
              </a:lnSpc>
            </a:pPr>
            <a:r>
              <a:rPr lang="ru-RU" sz="2800" b="1" i="1" dirty="0" smtClean="0"/>
              <a:t>Конституционные основы </a:t>
            </a:r>
            <a:r>
              <a:rPr lang="ru-RU" sz="2800" b="1" i="1" dirty="0"/>
              <a:t>законодательного регулирования </a:t>
            </a:r>
            <a:endParaRPr lang="ru-RU" sz="2800" b="1" i="1" dirty="0" smtClean="0"/>
          </a:p>
          <a:p>
            <a:pPr algn="ctr">
              <a:lnSpc>
                <a:spcPct val="90000"/>
              </a:lnSpc>
            </a:pPr>
            <a:r>
              <a:rPr lang="ru-RU" sz="2800" b="1" i="1" dirty="0" smtClean="0"/>
              <a:t>статуса </a:t>
            </a:r>
            <a:r>
              <a:rPr lang="ru-RU" sz="2800" b="1" i="1" dirty="0"/>
              <a:t>обучающихся</a:t>
            </a:r>
            <a:endParaRPr lang="ru-RU" sz="2800" dirty="0"/>
          </a:p>
        </p:txBody>
      </p:sp>
      <p:sp>
        <p:nvSpPr>
          <p:cNvPr id="1025" name="Rectangle 1"/>
          <p:cNvSpPr>
            <a:spLocks noChangeArrowheads="1"/>
          </p:cNvSpPr>
          <p:nvPr/>
        </p:nvSpPr>
        <p:spPr bwMode="auto">
          <a:xfrm>
            <a:off x="0" y="2074745"/>
            <a:ext cx="9036496"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2900" indent="-342900">
              <a:buFontTx/>
              <a:buChar char="-"/>
            </a:pPr>
            <a:r>
              <a:rPr kumimoji="0" lang="ru-RU" sz="2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 - </a:t>
            </a:r>
            <a:r>
              <a:rPr lang="ru-RU" sz="2400" dirty="0"/>
              <a:t>каждому гарантируется свобода совести, свобода вероисповедания, включая право исповедовать индивидуально или совместно с другими любую религию или не исповедовать никакой, свободно выбирать, иметь и распространять религиозные и иные убеждения и действовать в соответствии с ними </a:t>
            </a:r>
          </a:p>
          <a:p>
            <a:pPr marL="342900" indent="-342900">
              <a:buFontTx/>
              <a:buChar char="-"/>
            </a:pPr>
            <a:r>
              <a:rPr lang="ru-RU" sz="2400" dirty="0"/>
              <a:t>каждому гарантируется свобода мысли и слова. Никто не может быть принужден к выражению своих мнений и убеждений или отказу от них </a:t>
            </a:r>
          </a:p>
          <a:p>
            <a:pPr marL="342900" indent="-342900">
              <a:buFontTx/>
              <a:buChar char="-"/>
            </a:pPr>
            <a:r>
              <a:rPr lang="ru-RU" sz="2400" dirty="0"/>
              <a:t>каждый имеет право свободно искать, получать, передавать, производить и распространять информацию любым законным способом</a:t>
            </a:r>
            <a:r>
              <a:rPr lang="ru-RU" sz="2400" b="1" dirty="0">
                <a:solidFill>
                  <a:schemeClr val="accent4">
                    <a:lumMod val="75000"/>
                  </a:schemeClr>
                </a:solidFill>
              </a:rPr>
              <a:t> (ст. 22-24, 28, 29  Конституции РФ)</a:t>
            </a:r>
            <a:endParaRPr lang="ru-RU" sz="2400" dirty="0">
              <a:solidFill>
                <a:srgbClr val="000000"/>
              </a:solidFill>
              <a:latin typeface="Arial" pitchFamily="34" charset="0"/>
              <a:ea typeface="Times New Roman" pitchFamily="18" charset="0"/>
              <a:cs typeface="Arial" pitchFamily="34" charset="0"/>
            </a:endParaRPr>
          </a:p>
        </p:txBody>
      </p:sp>
    </p:spTree>
    <p:extLst>
      <p:ext uri="{BB962C8B-B14F-4D97-AF65-F5344CB8AC3E}">
        <p14:creationId xmlns:p14="http://schemas.microsoft.com/office/powerpoint/2010/main" val="353431271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15616" y="500043"/>
            <a:ext cx="7560840" cy="867930"/>
          </a:xfrm>
          <a:prstGeom prst="rect">
            <a:avLst/>
          </a:prstGeom>
        </p:spPr>
        <p:txBody>
          <a:bodyPr wrap="square">
            <a:spAutoFit/>
          </a:bodyPr>
          <a:lstStyle/>
          <a:p>
            <a:pPr algn="ctr">
              <a:lnSpc>
                <a:spcPct val="90000"/>
              </a:lnSpc>
            </a:pPr>
            <a:r>
              <a:rPr lang="ru-RU" sz="2800" b="1" i="1" dirty="0"/>
              <a:t>Принципы правового регулирования статуса </a:t>
            </a:r>
            <a:r>
              <a:rPr lang="ru-RU" sz="2800" b="1" i="1" dirty="0" smtClean="0"/>
              <a:t>обучающихся</a:t>
            </a:r>
          </a:p>
        </p:txBody>
      </p:sp>
      <p:sp>
        <p:nvSpPr>
          <p:cNvPr id="1025" name="Rectangle 1"/>
          <p:cNvSpPr>
            <a:spLocks noChangeArrowheads="1"/>
          </p:cNvSpPr>
          <p:nvPr/>
        </p:nvSpPr>
        <p:spPr bwMode="auto">
          <a:xfrm>
            <a:off x="178256" y="2038782"/>
            <a:ext cx="8964488"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2900" indent="-342900">
              <a:buFont typeface="Arial" panose="020B0604020202020204" pitchFamily="34" charset="0"/>
              <a:buChar char="•"/>
            </a:pPr>
            <a:r>
              <a:rPr lang="ru-RU" sz="2400" dirty="0" smtClean="0"/>
              <a:t>обеспечение права каждого человека на образование, недопустимость дискриминации в сфере образования;</a:t>
            </a:r>
          </a:p>
          <a:p>
            <a:pPr marL="342900" lvl="0" indent="-342900">
              <a:buFont typeface="Arial" panose="020B0604020202020204" pitchFamily="34" charset="0"/>
              <a:buChar char="•"/>
            </a:pPr>
            <a:r>
              <a:rPr lang="ru-RU" sz="2400" dirty="0" smtClean="0"/>
              <a:t>приоритет </a:t>
            </a:r>
            <a:r>
              <a:rPr lang="ru-RU" sz="2400" dirty="0"/>
              <a:t>жизни и здоровья человека, прав и свобод личности, свободного развития личности;</a:t>
            </a:r>
          </a:p>
          <a:p>
            <a:pPr marL="342900" lvl="0" indent="-342900">
              <a:buFont typeface="Arial" panose="020B0604020202020204" pitchFamily="34" charset="0"/>
              <a:buChar char="•"/>
            </a:pPr>
            <a:r>
              <a:rPr lang="ru-RU" sz="2400" dirty="0"/>
              <a:t>свобода выбора получения образования согласно склонностям и потребностям человека, создание условий для самореализации каждого человека, свободное развитие его </a:t>
            </a:r>
            <a:r>
              <a:rPr lang="ru-RU" sz="2400" dirty="0" smtClean="0"/>
              <a:t>способностей;</a:t>
            </a:r>
          </a:p>
          <a:p>
            <a:pPr marL="342900" lvl="0" indent="-342900">
              <a:buFont typeface="Arial" panose="020B0604020202020204" pitchFamily="34" charset="0"/>
              <a:buChar char="•"/>
            </a:pPr>
            <a:r>
              <a:rPr lang="ru-RU" sz="2400" dirty="0" smtClean="0"/>
              <a:t>обеспечение </a:t>
            </a:r>
            <a:r>
              <a:rPr lang="ru-RU" sz="2400" dirty="0"/>
              <a:t>права на образование в течение всей жизни в соответствии с потребностями личности, адаптивность системы образования к уровню подготовки, особенностям развития, способностям и интересам человека</a:t>
            </a:r>
            <a:r>
              <a:rPr lang="ru-RU" sz="2400" dirty="0" smtClean="0"/>
              <a:t>.</a:t>
            </a:r>
            <a:endParaRPr lang="ru-RU" sz="2400" dirty="0"/>
          </a:p>
        </p:txBody>
      </p:sp>
    </p:spTree>
    <p:extLst>
      <p:ext uri="{BB962C8B-B14F-4D97-AF65-F5344CB8AC3E}">
        <p14:creationId xmlns:p14="http://schemas.microsoft.com/office/powerpoint/2010/main" val="20583431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42910" y="500043"/>
            <a:ext cx="8033546" cy="867930"/>
          </a:xfrm>
          <a:prstGeom prst="rect">
            <a:avLst/>
          </a:prstGeom>
        </p:spPr>
        <p:txBody>
          <a:bodyPr wrap="square">
            <a:spAutoFit/>
          </a:bodyPr>
          <a:lstStyle/>
          <a:p>
            <a:pPr algn="ctr">
              <a:lnSpc>
                <a:spcPct val="90000"/>
              </a:lnSpc>
            </a:pPr>
            <a:r>
              <a:rPr lang="ru-RU" sz="2800" b="1" dirty="0" smtClean="0"/>
              <a:t>Основные задачи </a:t>
            </a:r>
            <a:r>
              <a:rPr lang="ru-RU" sz="2800" b="1" dirty="0"/>
              <a:t>правового регулирования отношений в сфере образования</a:t>
            </a:r>
            <a:endParaRPr lang="ru-RU" sz="2800" dirty="0"/>
          </a:p>
        </p:txBody>
      </p:sp>
      <p:sp>
        <p:nvSpPr>
          <p:cNvPr id="1025" name="Rectangle 1"/>
          <p:cNvSpPr>
            <a:spLocks noChangeArrowheads="1"/>
          </p:cNvSpPr>
          <p:nvPr/>
        </p:nvSpPr>
        <p:spPr bwMode="auto">
          <a:xfrm>
            <a:off x="84544" y="1433682"/>
            <a:ext cx="9036496"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2900" indent="-342900">
              <a:buFont typeface="Arial" panose="020B0604020202020204" pitchFamily="34" charset="0"/>
              <a:buChar char="•"/>
            </a:pPr>
            <a:r>
              <a:rPr lang="ru-RU" sz="2400" dirty="0"/>
              <a:t> </a:t>
            </a:r>
            <a:r>
              <a:rPr lang="ru-RU" sz="2800" dirty="0" smtClean="0"/>
              <a:t>обеспечение </a:t>
            </a:r>
            <a:r>
              <a:rPr lang="ru-RU" sz="2800" dirty="0"/>
              <a:t>и защита конституционного права граждан РФ на образование;</a:t>
            </a:r>
          </a:p>
          <a:p>
            <a:pPr marL="342900" lvl="0" indent="-342900">
              <a:buFont typeface="Arial" panose="020B0604020202020204" pitchFamily="34" charset="0"/>
              <a:buChar char="•"/>
            </a:pPr>
            <a:r>
              <a:rPr lang="ru-RU" sz="2800" dirty="0"/>
              <a:t>создание правовых гарантий для согласования интересов участников отношений в сфере образования;</a:t>
            </a:r>
          </a:p>
          <a:p>
            <a:pPr marL="342900" lvl="0" indent="-342900">
              <a:buFont typeface="Arial" panose="020B0604020202020204" pitchFamily="34" charset="0"/>
              <a:buChar char="•"/>
            </a:pPr>
            <a:r>
              <a:rPr lang="ru-RU" sz="2800" dirty="0"/>
              <a:t>определение правового положения участников отношений в сфере образования;</a:t>
            </a:r>
          </a:p>
          <a:p>
            <a:pPr marL="342900" lvl="0" indent="-342900">
              <a:buFont typeface="Arial" panose="020B0604020202020204" pitchFamily="34" charset="0"/>
              <a:buChar char="•"/>
            </a:pPr>
            <a:r>
              <a:rPr lang="ru-RU" sz="2800" dirty="0"/>
              <a:t>создание условий для получения образования в РФ иностранными гражданами и лицами без гражданства</a:t>
            </a:r>
            <a:r>
              <a:rPr lang="ru-RU" sz="2800" dirty="0" smtClean="0"/>
              <a:t>.</a:t>
            </a:r>
            <a:endParaRPr lang="ru-RU" sz="2800" dirty="0"/>
          </a:p>
        </p:txBody>
      </p:sp>
    </p:spTree>
    <p:extLst>
      <p:ext uri="{BB962C8B-B14F-4D97-AF65-F5344CB8AC3E}">
        <p14:creationId xmlns:p14="http://schemas.microsoft.com/office/powerpoint/2010/main" val="130351195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1747</TotalTime>
  <Words>2323</Words>
  <Application>Microsoft Office PowerPoint</Application>
  <PresentationFormat>Экран (4:3)</PresentationFormat>
  <Paragraphs>140</Paragraphs>
  <Slides>35</Slides>
  <Notes>14</Notes>
  <HiddenSlides>0</HiddenSlides>
  <MMClips>0</MMClips>
  <ScaleCrop>false</ScaleCrop>
  <HeadingPairs>
    <vt:vector size="4" baseType="variant">
      <vt:variant>
        <vt:lpstr>Тема</vt:lpstr>
      </vt:variant>
      <vt:variant>
        <vt:i4>1</vt:i4>
      </vt:variant>
      <vt:variant>
        <vt:lpstr>Заголовки слайдов</vt:lpstr>
      </vt:variant>
      <vt:variant>
        <vt:i4>35</vt:i4>
      </vt:variant>
    </vt:vector>
  </HeadingPairs>
  <TitlesOfParts>
    <vt:vector size="36" baseType="lpstr">
      <vt:lpstr>Поток</vt:lpstr>
      <vt:lpstr>Правовой статус учащихся образовательных организаций</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Обязанности учащихся образовательных организаций</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Федеральный государственный надзор в области образования</dc:title>
  <dc:creator>User</dc:creator>
  <cp:lastModifiedBy>service</cp:lastModifiedBy>
  <cp:revision>192</cp:revision>
  <dcterms:created xsi:type="dcterms:W3CDTF">2012-09-19T05:53:36Z</dcterms:created>
  <dcterms:modified xsi:type="dcterms:W3CDTF">2014-11-06T11:54:45Z</dcterms:modified>
</cp:coreProperties>
</file>